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5" r:id="rId1"/>
  </p:sldMasterIdLst>
  <p:notesMasterIdLst>
    <p:notesMasterId r:id="rId17"/>
  </p:notesMasterIdLst>
  <p:handoutMasterIdLst>
    <p:handoutMasterId r:id="rId18"/>
  </p:handoutMasterIdLst>
  <p:sldIdLst>
    <p:sldId id="281" r:id="rId2"/>
    <p:sldId id="313" r:id="rId3"/>
    <p:sldId id="322" r:id="rId4"/>
    <p:sldId id="314" r:id="rId5"/>
    <p:sldId id="320" r:id="rId6"/>
    <p:sldId id="317" r:id="rId7"/>
    <p:sldId id="318" r:id="rId8"/>
    <p:sldId id="319" r:id="rId9"/>
    <p:sldId id="321" r:id="rId10"/>
    <p:sldId id="315" r:id="rId11"/>
    <p:sldId id="323" r:id="rId12"/>
    <p:sldId id="308" r:id="rId13"/>
    <p:sldId id="309" r:id="rId14"/>
    <p:sldId id="311" r:id="rId15"/>
    <p:sldId id="312" r:id="rId1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3326" autoAdjust="0"/>
  </p:normalViewPr>
  <p:slideViewPr>
    <p:cSldViewPr snapToGrid="0">
      <p:cViewPr varScale="1">
        <p:scale>
          <a:sx n="122" d="100"/>
          <a:sy n="122" d="100"/>
        </p:scale>
        <p:origin x="-408" y="-10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870834947463699"/>
          <c:y val="0.11129650014952795"/>
          <c:w val="0.65007755774965403"/>
          <c:h val="0.78553978307881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Referral Source</c:v>
                </c:pt>
              </c:strCache>
            </c:strRef>
          </c:tx>
          <c:explosion val="13"/>
          <c:dPt>
            <c:idx val="0"/>
            <c:bubble3D val="0"/>
            <c:spPr>
              <a:solidFill>
                <a:schemeClr val="accent5">
                  <a:tint val="54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5">
                  <a:tint val="77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5">
                  <a:shade val="7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>
                  <a:shade val="53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0.13408531389538855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54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8485708123187251"/>
                      <c:h val="0.20540593155270204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2.4993751808040717E-3"/>
                  <c:y val="1.75325519457524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tint val="7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654906108916527"/>
                      <c:h val="0.24300468563590361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1.2686402247823251E-2"/>
                  <c:y val="-2.603291151723805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3747128349464162E-2"/>
                  <c:y val="4.2298413642959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7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1708032600279249E-2"/>
                  <c:y val="-9.3994124655784189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>
                          <a:shade val="53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908884092008084"/>
                      <c:h val="0.16670284794704851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Community</c:v>
                </c:pt>
                <c:pt idx="1">
                  <c:v>Faculty/Staff</c:v>
                </c:pt>
                <c:pt idx="2">
                  <c:v>Family</c:v>
                </c:pt>
                <c:pt idx="3">
                  <c:v>Peer</c:v>
                </c:pt>
                <c:pt idx="4">
                  <c:v>Self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416</c:v>
                </c:pt>
                <c:pt idx="2">
                  <c:v>44</c:v>
                </c:pt>
                <c:pt idx="3">
                  <c:v>35</c:v>
                </c:pt>
                <c:pt idx="4">
                  <c:v>830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05853227510937"/>
          <c:y val="0.16415959210569289"/>
          <c:w val="0.65007755774965403"/>
          <c:h val="0.7855397830788156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explosion val="14"/>
          <c:dPt>
            <c:idx val="0"/>
            <c:bubble3D val="0"/>
            <c:spPr>
              <a:solidFill>
                <a:schemeClr val="accent2">
                  <a:tint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>
                  <a:tint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2">
                  <a:shade val="8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2">
                  <a:shade val="58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3.6239513369162764E-2"/>
                  <c:y val="-4.066391688935765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tint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10723274957837"/>
                      <c:h val="0.11145979619372931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26242406232842069"/>
                  <c:y val="-6.506226702297222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tint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0583650006789376"/>
                      <c:h val="0.11145979619372931"/>
                    </c:manualLayout>
                  </c15:layout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shade val="86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shade val="58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spc="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Academic</c:v>
                </c:pt>
                <c:pt idx="1">
                  <c:v>Financial</c:v>
                </c:pt>
                <c:pt idx="2">
                  <c:v>Personal</c:v>
                </c:pt>
                <c:pt idx="3">
                  <c:v>Uncategorized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280</c:v>
                </c:pt>
                <c:pt idx="1">
                  <c:v>861</c:v>
                </c:pt>
                <c:pt idx="2">
                  <c:v>187</c:v>
                </c:pt>
                <c:pt idx="3">
                  <c:v>100</c:v>
                </c:pt>
              </c:numCache>
            </c:numRef>
          </c:val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06816038976004E-2"/>
          <c:y val="0.10467457565313437"/>
          <c:w val="0.90669318068700766"/>
          <c:h val="0.4758617075342652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2015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Sheet1!$B$2:$B$13</c:f>
              <c:numCache>
                <c:formatCode>General</c:formatCode>
                <c:ptCount val="12"/>
                <c:pt idx="0">
                  <c:v>8</c:v>
                </c:pt>
                <c:pt idx="1">
                  <c:v>22</c:v>
                </c:pt>
                <c:pt idx="2">
                  <c:v>29</c:v>
                </c:pt>
                <c:pt idx="3">
                  <c:v>17</c:v>
                </c:pt>
                <c:pt idx="4">
                  <c:v>12</c:v>
                </c:pt>
                <c:pt idx="5">
                  <c:v>14</c:v>
                </c:pt>
                <c:pt idx="6">
                  <c:v>28</c:v>
                </c:pt>
                <c:pt idx="7">
                  <c:v>19</c:v>
                </c:pt>
                <c:pt idx="8">
                  <c:v>17</c:v>
                </c:pt>
                <c:pt idx="9">
                  <c:v>5</c:v>
                </c:pt>
                <c:pt idx="10">
                  <c:v>0</c:v>
                </c:pt>
                <c:pt idx="11">
                  <c:v>2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2016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Sheet1!$C$2:$C$13</c:f>
              <c:numCache>
                <c:formatCode>General</c:formatCode>
                <c:ptCount val="12"/>
                <c:pt idx="0">
                  <c:v>7</c:v>
                </c:pt>
                <c:pt idx="1">
                  <c:v>44</c:v>
                </c:pt>
                <c:pt idx="2">
                  <c:v>43</c:v>
                </c:pt>
                <c:pt idx="3">
                  <c:v>39</c:v>
                </c:pt>
                <c:pt idx="4">
                  <c:v>31</c:v>
                </c:pt>
                <c:pt idx="5">
                  <c:v>19</c:v>
                </c:pt>
                <c:pt idx="6">
                  <c:v>31</c:v>
                </c:pt>
                <c:pt idx="7">
                  <c:v>11</c:v>
                </c:pt>
                <c:pt idx="8">
                  <c:v>16</c:v>
                </c:pt>
                <c:pt idx="9">
                  <c:v>12</c:v>
                </c:pt>
                <c:pt idx="10">
                  <c:v>4</c:v>
                </c:pt>
                <c:pt idx="11">
                  <c:v>2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2017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August</c:v>
                </c:pt>
                <c:pt idx="1">
                  <c:v>September</c:v>
                </c:pt>
                <c:pt idx="2">
                  <c:v>October</c:v>
                </c:pt>
                <c:pt idx="3">
                  <c:v>November</c:v>
                </c:pt>
                <c:pt idx="4">
                  <c:v>December</c:v>
                </c:pt>
                <c:pt idx="5">
                  <c:v>January</c:v>
                </c:pt>
                <c:pt idx="6">
                  <c:v>February</c:v>
                </c:pt>
                <c:pt idx="7">
                  <c:v>March</c:v>
                </c:pt>
                <c:pt idx="8">
                  <c:v>April</c:v>
                </c:pt>
                <c:pt idx="9">
                  <c:v>May</c:v>
                </c:pt>
                <c:pt idx="10">
                  <c:v>June</c:v>
                </c:pt>
                <c:pt idx="11">
                  <c:v>July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0">
                  <c:v>25</c:v>
                </c:pt>
                <c:pt idx="1">
                  <c:v>126</c:v>
                </c:pt>
                <c:pt idx="2">
                  <c:v>144</c:v>
                </c:pt>
                <c:pt idx="3">
                  <c:v>144</c:v>
                </c:pt>
                <c:pt idx="4">
                  <c:v>164</c:v>
                </c:pt>
                <c:pt idx="5">
                  <c:v>168</c:v>
                </c:pt>
                <c:pt idx="6">
                  <c:v>122</c:v>
                </c:pt>
                <c:pt idx="7">
                  <c:v>142</c:v>
                </c:pt>
                <c:pt idx="8">
                  <c:v>111</c:v>
                </c:pt>
                <c:pt idx="9">
                  <c:v>100</c:v>
                </c:pt>
                <c:pt idx="10">
                  <c:v>82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28652032"/>
        <c:axId val="128653952"/>
      </c:lineChart>
      <c:catAx>
        <c:axId val="128652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53952"/>
        <c:crosses val="autoZero"/>
        <c:auto val="1"/>
        <c:lblAlgn val="ctr"/>
        <c:lblOffset val="100"/>
        <c:noMultiLvlLbl val="0"/>
      </c:catAx>
      <c:valAx>
        <c:axId val="128653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652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937666367154812"/>
          <c:y val="0.79605454963433642"/>
          <c:w val="0.33475675877676137"/>
          <c:h val="0.101139049071946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615D6B50-D531-4652-AB40-21C750939739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9F120217-9E2C-49E5-A020-42EC76B2E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4813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2316F61A-57B9-45B1-9772-B49A2F131F6B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F560CEC-9B6A-4B79-A156-EC17095B6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753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akron.edu/zipassis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uazipassist@uakron.edu" TargetMode="External"/><Relationship Id="rId7" Type="http://schemas.openxmlformats.org/officeDocument/2006/relationships/hyperlink" Target="mailto:residency@uakron.edu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mailto:pfa@uakron.edu" TargetMode="External"/><Relationship Id="rId5" Type="http://schemas.openxmlformats.org/officeDocument/2006/relationships/hyperlink" Target="mailto:amh142@uakron.edu" TargetMode="External"/><Relationship Id="rId4" Type="http://schemas.openxmlformats.org/officeDocument/2006/relationships/hyperlink" Target="mailto:tdowns@uakron.edu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are a central hub to share available resources, and provide support and assistance to help students be successful at The University of Akron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support and information center for students to get information, questions answered, and connected to UA Services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Customer support desk for the Office of the University Registrar</a:t>
            </a:r>
          </a:p>
          <a:p>
            <a:pPr>
              <a:buFont typeface="Courier New" panose="02070309020205020404" pitchFamily="49" charset="0"/>
              <a:buNone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What this means for students/parents/etc.: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student/parent/etc. can come to us with any question/concern they may have regarding any University item, and we will work to get them an answer or connect them to the correct party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522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65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What is the Fund?</a:t>
            </a:r>
            <a:endParaRPr lang="en-US" dirty="0"/>
          </a:p>
          <a:p>
            <a:r>
              <a:rPr lang="en-US" dirty="0"/>
              <a:t>The Emergency Financial Assistance Fund is supported by the Great Lakes Higher Education Corporation &amp; Affiliates – Dash Emergency Grant. The Fund provides critical support to at-risk students needing to overcome financial obstacles in order to persist in at The University of Akron.  </a:t>
            </a:r>
          </a:p>
          <a:p>
            <a:r>
              <a:rPr lang="en-US" dirty="0"/>
              <a:t>Financial aid, grants, and scholarships aim at helping low-income students overcome financial barriers to </a:t>
            </a:r>
            <a:r>
              <a:rPr lang="en-US" i="1" dirty="0"/>
              <a:t>enroll</a:t>
            </a:r>
            <a:r>
              <a:rPr lang="en-US" dirty="0"/>
              <a:t> in college.  But once enrolled, unexpected financial emergencies can force these students into make tough choices – leaving college, at times, is seen as the only option. </a:t>
            </a:r>
          </a:p>
          <a:p>
            <a:r>
              <a:rPr lang="en-US" dirty="0"/>
              <a:t>Students who meet the eligibility criteria can receive up to $1,000 per academic year for non-tuition related emergency need. University staff will work hand-in-hand with these students to make award determinations and contact third-party entities to arrange needed payments. </a:t>
            </a:r>
          </a:p>
          <a:p>
            <a:endParaRPr lang="en-US" dirty="0"/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Beginning Fall 2017, UA will provide emergency grants for students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Fund provides critical support to at-risk students needing to overcome financial barriers in order to persist at UA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Students who experience emergency situations, if approved, can be provided up to $1000 to assist with financial needs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idea is to remove any emergency financial obstacles that may hinder their academic success or likelihood of graduation (examples may include a breakdown of a car or an unexpected medical expense) 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program was supported through the Great Lakes Higher Education Corporation &amp; Affiliates as a student emergency-aid program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92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>
                <a:latin typeface="+mj-lt"/>
              </a:rPr>
              <a:t>What is the Fund?</a:t>
            </a:r>
            <a:endParaRPr lang="en-US" sz="1000" dirty="0">
              <a:latin typeface="+mj-lt"/>
            </a:endParaRPr>
          </a:p>
          <a:p>
            <a:r>
              <a:rPr lang="en-US" sz="1000" dirty="0">
                <a:latin typeface="+mj-lt"/>
              </a:rPr>
              <a:t>The Emergency Financial Assistance Fund is supported by the Great Lakes Higher Education Corporation &amp; Affiliates – Dash Emergency Grant. The Fund provides critical support to at-risk students needing to overcome financial obstacles in order to persist in at The University of Akron.  </a:t>
            </a:r>
          </a:p>
          <a:p>
            <a:r>
              <a:rPr lang="en-US" sz="1000" dirty="0">
                <a:latin typeface="+mj-lt"/>
              </a:rPr>
              <a:t>Financial aid, grants, and scholarships aim at helping low-income students overcome financial barriers to </a:t>
            </a:r>
            <a:r>
              <a:rPr lang="en-US" sz="1000" i="1" dirty="0">
                <a:latin typeface="+mj-lt"/>
              </a:rPr>
              <a:t>enroll</a:t>
            </a:r>
            <a:r>
              <a:rPr lang="en-US" sz="1000" dirty="0">
                <a:latin typeface="+mj-lt"/>
              </a:rPr>
              <a:t> in college.  But once enrolled, unexpected financial emergencies can force these students into make tough choices – leaving college, at times, is seen as the only option. </a:t>
            </a:r>
          </a:p>
          <a:p>
            <a:r>
              <a:rPr lang="en-US" sz="1000" dirty="0">
                <a:latin typeface="+mj-lt"/>
              </a:rPr>
              <a:t>Students who meet the eligibility criteria can receive up to $1,000 per academic year for non-tuition related emergency need. University staff will work hand-in-hand with these students to make award determinations and contact third-party entities to arrange needed payments. </a:t>
            </a:r>
          </a:p>
          <a:p>
            <a:endParaRPr lang="en-US" sz="1000" dirty="0">
              <a:latin typeface="+mj-lt"/>
            </a:endParaRP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Beginning Fall 2017, UA will provide emergency grants for students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The Fund provides critical support to at-risk students needing to overcome financial barriers in order to persist at UA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Students who experience emergency situations, if approved, can be provided up to $1000 to assist with financial needs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The idea is to remove any emergency financial obstacles that may hinder their academic success or likelihood of graduation (examples may include a breakdown of a car or an unexpected medical expense) 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+mj-lt"/>
              </a:rPr>
              <a:t>The program was supported through the Great Lakes Higher Education Corporation &amp; Affiliates as a student emergency-aid </a:t>
            </a:r>
            <a:r>
              <a:rPr lang="en-US" sz="1000" dirty="0" smtClean="0">
                <a:latin typeface="+mj-lt"/>
              </a:rPr>
              <a:t>program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endParaRPr lang="en-US" sz="1000" dirty="0" smtClean="0">
              <a:latin typeface="+mj-lt"/>
            </a:endParaRPr>
          </a:p>
          <a:p>
            <a:pPr marL="0" indent="0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None/>
            </a:pPr>
            <a:r>
              <a:rPr lang="en-US" sz="1000" dirty="0" smtClean="0">
                <a:latin typeface="+mj-lt"/>
              </a:rPr>
              <a:t>*Also have Families Helping Families</a:t>
            </a:r>
            <a:r>
              <a:rPr lang="en-US" sz="1000" baseline="0" dirty="0" smtClean="0">
                <a:latin typeface="+mj-lt"/>
              </a:rPr>
              <a:t> – for graduate students or those who have an emergency need but do not need SEFA eligibility </a:t>
            </a:r>
            <a:endParaRPr lang="en-US" sz="1000" dirty="0" smtClean="0">
              <a:latin typeface="+mj-lt"/>
            </a:endParaRP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endParaRPr lang="en-US" sz="1000" dirty="0" smtClean="0">
              <a:latin typeface="+mj-lt"/>
            </a:endParaRP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1000" b="1" u="sng" dirty="0" smtClean="0">
                <a:solidFill>
                  <a:srgbClr val="041E42"/>
                </a:solidFill>
                <a:latin typeface="+mj-lt"/>
              </a:rPr>
              <a:t>Referral Process: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Go to </a:t>
            </a: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  <a:hlinkClick r:id="rId3"/>
              </a:rPr>
              <a:t>www.uakron.edu/zipassist</a:t>
            </a: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Complete the “Help-A-Zip” Referral Form for “Emergency Financial Assistance”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Application will be reviewed by ZipAssist staff to determine initial eligibility and student availability.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The goal is to provide financial relief to students within a few days of referral.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0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Funds will be paid directly to the third-party vendor as provided through supporting documentation.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0" b="1" i="1" kern="1200" dirty="0" smtClean="0">
              <a:solidFill>
                <a:schemeClr val="tx1"/>
              </a:solidFill>
              <a:latin typeface="+mj-lt"/>
              <a:ea typeface="+mn-ea"/>
              <a:cs typeface="+mn-cs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000" b="1" i="1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rPr>
              <a:t>From personal problems and academic issues to other financial concerns, our goal is to help students persist here at The University of Akron! 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39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/>
              <a:t>What it does cover:</a:t>
            </a:r>
            <a:endParaRPr lang="en-US" sz="1000" dirty="0"/>
          </a:p>
          <a:p>
            <a:pPr>
              <a:spcBef>
                <a:spcPts val="204"/>
              </a:spcBef>
              <a:spcAft>
                <a:spcPts val="204"/>
              </a:spcAft>
            </a:pPr>
            <a:r>
              <a:rPr lang="en-US" sz="1000" i="1" dirty="0"/>
              <a:t>One time crisis/emergencies, including: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Unexpected transportation issue (car breaks down)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Child care issues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Unexpected loss of income that has the potential of resulting in the loss of housing or food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Medical and/or mental health related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Death of a loved one (assistance with related travel or other expenses)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Health or welfare of student or student’s </a:t>
            </a:r>
          </a:p>
          <a:p>
            <a:pPr marL="291636" indent="-291636">
              <a:spcBef>
                <a:spcPts val="816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91636" indent="-291636">
              <a:spcBef>
                <a:spcPts val="816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defTabSz="933237">
              <a:spcBef>
                <a:spcPts val="204"/>
              </a:spcBef>
              <a:spcAft>
                <a:spcPts val="204"/>
              </a:spcAft>
              <a:defRPr/>
            </a:pPr>
            <a:r>
              <a:rPr lang="en-US" sz="1000" b="1" dirty="0"/>
              <a:t>What it does not cover:</a:t>
            </a:r>
            <a:endParaRPr lang="en-US" sz="1000" dirty="0"/>
          </a:p>
          <a:p>
            <a:pPr>
              <a:spcBef>
                <a:spcPts val="204"/>
              </a:spcBef>
              <a:spcAft>
                <a:spcPts val="204"/>
              </a:spcAft>
            </a:pPr>
            <a:r>
              <a:rPr lang="en-US" sz="1000" i="1" dirty="0"/>
              <a:t>Standard, recurring, expected expenses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Tuition, fees, room &amp; board, books, or any other cost typically associated with university attendance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Paying of routine bills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Payment for participation in activities or </a:t>
            </a:r>
            <a:r>
              <a:rPr lang="en-US" sz="1000" dirty="0" err="1"/>
              <a:t>eventsMedical</a:t>
            </a:r>
            <a:r>
              <a:rPr lang="en-US" sz="1000" dirty="0"/>
              <a:t> and/or mental health related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Legal fees/bills</a:t>
            </a:r>
          </a:p>
          <a:p>
            <a:pPr marL="291636" indent="-291636">
              <a:spcBef>
                <a:spcPts val="204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sz="1000" dirty="0"/>
              <a:t>Fines associated with student conduct</a:t>
            </a:r>
          </a:p>
          <a:p>
            <a:pPr marL="291636" indent="-291636">
              <a:spcBef>
                <a:spcPts val="816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37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ZipAssist</a:t>
            </a:r>
            <a:r>
              <a:rPr lang="en-US" dirty="0" smtClean="0">
                <a:solidFill>
                  <a:schemeClr val="tx1"/>
                </a:solidFill>
              </a:rPr>
              <a:t>: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uazipassist@uakron.edu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Questions about Help-A-Zip: </a:t>
            </a:r>
            <a:r>
              <a:rPr lang="en-US" dirty="0" smtClean="0">
                <a:solidFill>
                  <a:schemeClr val="tx1"/>
                </a:solidFill>
                <a:hlinkClick r:id="rId4"/>
              </a:rPr>
              <a:t>tdowns@uakron.edu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Off-Campus Living: </a:t>
            </a:r>
            <a:r>
              <a:rPr lang="en-US" dirty="0" smtClean="0">
                <a:solidFill>
                  <a:schemeClr val="tx1"/>
                </a:solidFill>
                <a:hlinkClick r:id="rId5"/>
              </a:rPr>
              <a:t>amh142@uakron.edu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Parent and Family Association: </a:t>
            </a:r>
            <a:r>
              <a:rPr lang="en-US" dirty="0" smtClean="0">
                <a:solidFill>
                  <a:schemeClr val="tx1"/>
                </a:solidFill>
                <a:hlinkClick r:id="rId6"/>
              </a:rPr>
              <a:t>pfa@uakron.edu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Ohio Residency: </a:t>
            </a:r>
            <a:r>
              <a:rPr lang="en-US" dirty="0" smtClean="0">
                <a:solidFill>
                  <a:schemeClr val="tx1"/>
                </a:solidFill>
                <a:hlinkClick r:id="rId7"/>
              </a:rPr>
              <a:t>residency@uakron.edu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DASH Emergency Fund: </a:t>
            </a:r>
            <a:r>
              <a:rPr lang="en-US" dirty="0" smtClean="0">
                <a:solidFill>
                  <a:schemeClr val="tx1"/>
                </a:solidFill>
                <a:hlinkClick r:id="rId3"/>
              </a:rPr>
              <a:t>uazipassist@uakron.edu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chemeClr val="tx1"/>
                </a:solidFill>
              </a:rPr>
              <a:t>If not sure on who to contact, call 330-972-7272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9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Help-A-Zip referral program received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725 referrals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[670 unique students] from January 1-June 30, 2018.  In comparison to FY17, from January 1-June 30, 2017, 93 referrals were received by the office.  This growth accounts for a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680% increase in referrals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the program. 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/>
              <a:t>55% FIRST-YEAR UNDERGRADUATE STUDENTS LIVE ON CAMPUS</a:t>
            </a:r>
          </a:p>
          <a:p>
            <a:pPr algn="l"/>
            <a:endParaRPr lang="en-US" sz="1200" b="1" dirty="0" smtClean="0"/>
          </a:p>
          <a:p>
            <a:pPr algn="l"/>
            <a:r>
              <a:rPr lang="en-US" sz="1200" b="1" dirty="0" smtClean="0"/>
              <a:t>1,539</a:t>
            </a:r>
            <a:r>
              <a:rPr lang="en-US" sz="1200" b="1" baseline="0" dirty="0" smtClean="0"/>
              <a:t> </a:t>
            </a:r>
            <a:r>
              <a:rPr lang="en-US" sz="1200" b="1" dirty="0" smtClean="0"/>
              <a:t>FIRST-YEAR UNDERGRADUATE STUDENTS &amp; PARENTS ENGAGED WITH ZIPASSIST AT NSO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87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Off-Campus Living is a resource provided to students through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ZipAssist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serve as a one stop shop for all off-campus needs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assist students in finding off-campus housing in the area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assist students in finding legal resources should they be in a dispute between a landlord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provide recommendations to students regarding transportation, moving guides, bed bugs, and a number of other housing related matters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provide fall and spring housing fairs so students can compare various landlords from the area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breakdown of these resources can be found on our home page (see below)</a:t>
            </a:r>
            <a:b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b="1" dirty="0" err="1" smtClean="0"/>
              <a:t>ZipAssist</a:t>
            </a:r>
            <a:r>
              <a:rPr lang="en-US" sz="1200" b="1" dirty="0" smtClean="0"/>
              <a:t> provides management of student petitions for obtaining registration as an in-state student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sz="1200" dirty="0" smtClean="0"/>
          </a:p>
          <a:p>
            <a:r>
              <a:rPr lang="en-US" sz="1200" i="1" dirty="0" smtClean="0"/>
              <a:t>What this means for students – They can contact our office for any of the following: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Questions regarding the in state residency petition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Questions related to documentation required for the in state residency petition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200" dirty="0" smtClean="0"/>
              <a:t>Dropping off paperwork/application for in state residency</a:t>
            </a:r>
          </a:p>
          <a:p>
            <a:pPr marL="285750" indent="-285750">
              <a:spcBef>
                <a:spcPts val="400"/>
              </a:spcBef>
              <a:spcAft>
                <a:spcPts val="200"/>
              </a:spcAft>
              <a:buFont typeface="Arial" panose="020B0604020202020204" pitchFamily="34" charset="0"/>
              <a:buChar char="•"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4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PFA Board is a team of parents who advocate for and engage with parents and families of UA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Board plans PFA events, assists in developing communications for parents and families, and are ambassadors of the University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Board meets the first Wednesday of every month in Simmons Hall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The PFA distributes monthly newsletters to UA parents, posts relevant UA information to PFA social media accounts, (Facebook, Twitter)</a:t>
            </a:r>
          </a:p>
          <a:p>
            <a:pPr marL="291636" indent="-291636">
              <a:spcBef>
                <a:spcPts val="408"/>
              </a:spcBef>
              <a:spcAft>
                <a:spcPts val="408"/>
              </a:spcAft>
              <a:buFont typeface="Arial" panose="020B0604020202020204" pitchFamily="34" charset="0"/>
              <a:buChar char="•"/>
            </a:pPr>
            <a:r>
              <a:rPr lang="en-US" dirty="0"/>
              <a:t>PFA helps plan various UA programming events, such as UA Family Weekend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99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Off-Campus Living is a resource provided to students through </a:t>
            </a:r>
            <a:r>
              <a:rPr lang="en-US" dirty="0" err="1"/>
              <a:t>ZipAssist</a:t>
            </a:r>
            <a:r>
              <a:rPr lang="en-US" dirty="0"/>
              <a:t> to serve as a one stop shop for all off-campus needs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off-campus housing in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legal resources should they be in a dispute between a landlord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recommendations to students regarding transportation, moving guides, bed bugs, and a number of other housing related matters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fall and spring housing fairs so students can compare various landlords from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A breakdown of these resources can be found on our home page (see below)</a:t>
            </a:r>
            <a:br>
              <a:rPr lang="en-US" dirty="0"/>
            </a:br>
            <a:endParaRPr lang="en-US" dirty="0"/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b="1" dirty="0" err="1"/>
              <a:t>ZipAssist</a:t>
            </a:r>
            <a:r>
              <a:rPr lang="en-US" b="1" dirty="0"/>
              <a:t> provides management of student petitions for obtaining registration as an in-state student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i="1" dirty="0"/>
              <a:t>What this means for students – They can contact our office for any of the following: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regarding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related to documentation required for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Dropping off paperwork/application for in state residency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23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Off-Campus Living is a resource provided to students through </a:t>
            </a:r>
            <a:r>
              <a:rPr lang="en-US" dirty="0" err="1"/>
              <a:t>ZipAssist</a:t>
            </a:r>
            <a:r>
              <a:rPr lang="en-US" dirty="0"/>
              <a:t> to serve as a one stop shop for all off-campus needs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off-campus housing in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legal resources should they be in a dispute between a landlord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recommendations to students regarding transportation, moving guides, bed bugs, and a number of other housing related matters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fall and spring housing fairs so students can compare various landlords from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A breakdown of these resources can be found on our home page (see below)</a:t>
            </a:r>
            <a:br>
              <a:rPr lang="en-US" dirty="0"/>
            </a:br>
            <a:endParaRPr lang="en-US" dirty="0"/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b="1" dirty="0" err="1"/>
              <a:t>ZipAssist</a:t>
            </a:r>
            <a:r>
              <a:rPr lang="en-US" b="1" dirty="0"/>
              <a:t> provides management of student petitions for obtaining registration as an in-state student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i="1" dirty="0"/>
              <a:t>What this means for students – They can contact our office for any of the following: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regarding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related to documentation required for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Dropping off paperwork/application for in state residency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7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Off-Campus Living is a resource provided to students through </a:t>
            </a:r>
            <a:r>
              <a:rPr lang="en-US" dirty="0" err="1"/>
              <a:t>ZipAssist</a:t>
            </a:r>
            <a:r>
              <a:rPr lang="en-US" dirty="0"/>
              <a:t> to serve as a one stop shop for all off-campus needs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off-campus housing in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assist students in finding legal resources should they be in a dispute between a landlord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recommendations to students regarding transportation, moving guides, bed bugs, and a number of other housing related matters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We provide fall and spring housing fairs so students can compare various landlords from the area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r>
              <a:rPr lang="en-US" dirty="0"/>
              <a:t>A breakdown of these resources can be found on our home page (see below)</a:t>
            </a:r>
            <a:br>
              <a:rPr lang="en-US" dirty="0"/>
            </a:br>
            <a:endParaRPr lang="en-US" dirty="0"/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b="1" dirty="0" err="1"/>
              <a:t>ZipAssist</a:t>
            </a:r>
            <a:r>
              <a:rPr lang="en-US" b="1" dirty="0"/>
              <a:t> provides management of student petitions for obtaining registration as an in-state student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endParaRPr lang="en-US" dirty="0"/>
          </a:p>
          <a:p>
            <a:r>
              <a:rPr lang="en-US" i="1" dirty="0"/>
              <a:t>What this means for students – They can contact our office for any of the following: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regarding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Questions related to documentation required for the in state residency petition</a:t>
            </a:r>
          </a:p>
          <a:p>
            <a:pPr marL="291636" indent="-291636">
              <a:buFont typeface="Courier New" panose="02070309020205020404" pitchFamily="49" charset="0"/>
              <a:buChar char="o"/>
            </a:pPr>
            <a:r>
              <a:rPr lang="en-US" dirty="0"/>
              <a:t>Dropping off paperwork/application for in state residency</a:t>
            </a:r>
          </a:p>
          <a:p>
            <a:pPr marL="291636" indent="-291636">
              <a:spcBef>
                <a:spcPts val="408"/>
              </a:spcBef>
              <a:spcAft>
                <a:spcPts val="204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3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80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560CEC-9B6A-4B79-A156-EC17095B6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036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5400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548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8874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4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8876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36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777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911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8780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0508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467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DF4376-89BD-420D-8656-2849B55FA448}" type="datetimeFigureOut">
              <a:rPr lang="en-US" smtClean="0"/>
              <a:t>9/10/2018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26BD1CD-D882-43B5-8AB0-D0CFCE14721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1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6" r:id="rId1"/>
    <p:sldLayoutId id="2147484187" r:id="rId2"/>
    <p:sldLayoutId id="2147484188" r:id="rId3"/>
    <p:sldLayoutId id="2147484189" r:id="rId4"/>
    <p:sldLayoutId id="2147484190" r:id="rId5"/>
    <p:sldLayoutId id="2147484191" r:id="rId6"/>
    <p:sldLayoutId id="2147484192" r:id="rId7"/>
    <p:sldLayoutId id="2147484193" r:id="rId8"/>
    <p:sldLayoutId id="2147484194" r:id="rId9"/>
    <p:sldLayoutId id="2147484195" r:id="rId10"/>
    <p:sldLayoutId id="21474841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mailto:uazipassist@uakron.edu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hyperlink" Target="http://www.uakron.edu/referral" TargetMode="External"/><Relationship Id="rId5" Type="http://schemas.openxmlformats.org/officeDocument/2006/relationships/image" Target="../media/image30.png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0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hyperlink" Target="mailto:uazipassist@uakron.edu" TargetMode="Externa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uazipassist@uakron.edu" TargetMode="Externa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2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2465" y="2710032"/>
            <a:ext cx="8419070" cy="4385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+mj-lt"/>
              </a:rPr>
              <a:t>ZipAssist</a:t>
            </a:r>
            <a:r>
              <a:rPr lang="en-US" sz="4400" b="1" dirty="0" smtClean="0">
                <a:solidFill>
                  <a:srgbClr val="002060"/>
                </a:solidFill>
                <a:latin typeface="+mj-lt"/>
              </a:rPr>
              <a:t>: </a:t>
            </a:r>
            <a:r>
              <a:rPr lang="en-US" sz="4400" i="1" dirty="0" smtClean="0">
                <a:solidFill>
                  <a:srgbClr val="002060"/>
                </a:solidFill>
                <a:latin typeface="+mj-lt"/>
              </a:rPr>
              <a:t>Refer. Support. Retain.</a:t>
            </a:r>
          </a:p>
          <a:p>
            <a:endParaRPr lang="en-US" sz="4400" i="1" dirty="0">
              <a:solidFill>
                <a:srgbClr val="002060"/>
              </a:solidFill>
              <a:latin typeface="+mj-lt"/>
            </a:endParaRPr>
          </a:p>
          <a:p>
            <a:r>
              <a:rPr lang="en-US" sz="2800" i="1" dirty="0" smtClean="0">
                <a:solidFill>
                  <a:srgbClr val="002060"/>
                </a:solidFill>
                <a:latin typeface="+mj-lt"/>
              </a:rPr>
              <a:t>	 </a:t>
            </a:r>
            <a:r>
              <a:rPr lang="en-US" sz="2800" b="1" dirty="0" smtClean="0">
                <a:solidFill>
                  <a:srgbClr val="002060"/>
                </a:solidFill>
                <a:latin typeface="+mj-lt"/>
                <a:hlinkClick r:id="rId2"/>
              </a:rPr>
              <a:t>uazipassist@uakron.edu</a:t>
            </a:r>
            <a:endParaRPr lang="en-US" sz="2800" b="1" dirty="0" smtClean="0">
              <a:solidFill>
                <a:srgbClr val="002060"/>
              </a:solidFill>
              <a:latin typeface="+mj-lt"/>
            </a:endParaRPr>
          </a:p>
          <a:p>
            <a:endParaRPr lang="en-US" sz="1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	 330-972-7272</a:t>
            </a:r>
          </a:p>
          <a:p>
            <a:endParaRPr lang="en-US" sz="1000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sz="2800" b="1" dirty="0" smtClean="0">
                <a:solidFill>
                  <a:srgbClr val="002060"/>
                </a:solidFill>
                <a:latin typeface="+mj-lt"/>
              </a:rPr>
              <a:t>	 Simmons Hall</a:t>
            </a:r>
            <a:endParaRPr lang="en-US" sz="2800" b="1" dirty="0">
              <a:solidFill>
                <a:srgbClr val="002060"/>
              </a:solidFill>
              <a:latin typeface="+mj-lt"/>
            </a:endParaRPr>
          </a:p>
          <a:p>
            <a:endParaRPr lang="en-US" sz="4400" i="1" dirty="0" smtClean="0">
              <a:solidFill>
                <a:srgbClr val="002060"/>
              </a:solidFill>
              <a:latin typeface="+mj-lt"/>
            </a:endParaRPr>
          </a:p>
          <a:p>
            <a:endParaRPr lang="en-US" sz="4400" i="1" dirty="0" smtClean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028" name="Picture 4" descr="Image result for email icon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8" y="4249603"/>
            <a:ext cx="394746" cy="28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phone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68" y="4661751"/>
            <a:ext cx="482378" cy="48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location 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30" y="5274402"/>
            <a:ext cx="429216" cy="42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immons007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362" y="0"/>
            <a:ext cx="3172416" cy="21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g04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748" y="0"/>
            <a:ext cx="3190504" cy="211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05121701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946" y="0"/>
            <a:ext cx="3203575" cy="21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228" y="3232144"/>
            <a:ext cx="3833293" cy="49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3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516" y="17422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+mj-lt"/>
              </a:rPr>
              <a:t>Help-A-Zip Referral</a:t>
            </a:r>
            <a:endParaRPr lang="en-US" sz="4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1101161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4"/>
          <a:stretch/>
        </p:blipFill>
        <p:spPr bwMode="auto">
          <a:xfrm>
            <a:off x="6368901" y="-233916"/>
            <a:ext cx="2835580" cy="20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79767" y="855506"/>
            <a:ext cx="5542567" cy="4042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Balance of </a:t>
            </a:r>
            <a:r>
              <a:rPr lang="en-US" sz="2000" dirty="0">
                <a:latin typeface="+mj-lt"/>
              </a:rPr>
              <a:t>academics </a:t>
            </a:r>
            <a:r>
              <a:rPr lang="en-US" sz="2000" dirty="0" smtClean="0">
                <a:latin typeface="+mj-lt"/>
              </a:rPr>
              <a:t>with life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Early alert/referral system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Determination of services/resources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b="1" i="1" u="sng" dirty="0" smtClean="0">
                <a:latin typeface="+mj-lt"/>
              </a:rPr>
              <a:t>academic </a:t>
            </a:r>
            <a:r>
              <a:rPr lang="en-US" sz="1600" b="1" i="1" u="sng" dirty="0">
                <a:latin typeface="+mj-lt"/>
              </a:rPr>
              <a:t>concerns</a:t>
            </a:r>
            <a:r>
              <a:rPr lang="en-US" sz="1600" b="1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[absences</a:t>
            </a:r>
            <a:r>
              <a:rPr lang="en-US" sz="1400" dirty="0">
                <a:latin typeface="+mj-lt"/>
              </a:rPr>
              <a:t>, tutoring, study </a:t>
            </a:r>
            <a:r>
              <a:rPr lang="en-US" sz="1400" dirty="0" smtClean="0">
                <a:latin typeface="+mj-lt"/>
              </a:rPr>
              <a:t>skills] </a:t>
            </a:r>
            <a:endParaRPr lang="en-US" sz="1400" dirty="0">
              <a:latin typeface="+mj-lt"/>
            </a:endParaRP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b="1" i="1" u="sng" dirty="0" smtClean="0">
                <a:latin typeface="+mj-lt"/>
              </a:rPr>
              <a:t>personal </a:t>
            </a:r>
            <a:r>
              <a:rPr lang="en-US" sz="1600" b="1" i="1" u="sng" dirty="0">
                <a:latin typeface="+mj-lt"/>
              </a:rPr>
              <a:t>and/or social wellbeing </a:t>
            </a:r>
            <a:r>
              <a:rPr lang="en-US" sz="1400" dirty="0" smtClean="0">
                <a:latin typeface="+mj-lt"/>
              </a:rPr>
              <a:t>[</a:t>
            </a:r>
            <a:r>
              <a:rPr lang="en-US" sz="1400" dirty="0">
                <a:latin typeface="+mj-lt"/>
              </a:rPr>
              <a:t>anxiety, depression, counseling services, homesickness]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b="1" i="1" u="sng" dirty="0" smtClean="0">
                <a:latin typeface="+mj-lt"/>
              </a:rPr>
              <a:t>campus </a:t>
            </a:r>
            <a:r>
              <a:rPr lang="en-US" sz="1600" b="1" i="1" u="sng" dirty="0">
                <a:latin typeface="+mj-lt"/>
              </a:rPr>
              <a:t>or community resources/services </a:t>
            </a:r>
            <a:r>
              <a:rPr lang="en-US" sz="1400" dirty="0" smtClean="0">
                <a:latin typeface="+mj-lt"/>
              </a:rPr>
              <a:t>[United </a:t>
            </a:r>
            <a:r>
              <a:rPr lang="en-US" sz="1400" dirty="0">
                <a:latin typeface="+mj-lt"/>
              </a:rPr>
              <a:t>Way, Financial Empowerment counseling, </a:t>
            </a:r>
            <a:r>
              <a:rPr lang="en-US" sz="1400" dirty="0" smtClean="0">
                <a:latin typeface="+mj-lt"/>
              </a:rPr>
              <a:t>The Salvation </a:t>
            </a:r>
            <a:r>
              <a:rPr lang="en-US" sz="1400" dirty="0">
                <a:latin typeface="+mj-lt"/>
              </a:rPr>
              <a:t>Army, food banks, </a:t>
            </a:r>
            <a:r>
              <a:rPr lang="en-US" sz="1400" dirty="0" smtClean="0">
                <a:latin typeface="+mj-lt"/>
              </a:rPr>
              <a:t>social services, accessibility</a:t>
            </a:r>
            <a:r>
              <a:rPr lang="en-US" sz="1400" dirty="0">
                <a:latin typeface="+mj-lt"/>
              </a:rPr>
              <a:t>, tutoring, counseling, student </a:t>
            </a:r>
            <a:r>
              <a:rPr lang="en-US" sz="1400" dirty="0" smtClean="0">
                <a:latin typeface="+mj-lt"/>
              </a:rPr>
              <a:t>activities]</a:t>
            </a:r>
            <a:endParaRPr lang="en-US" sz="1400" dirty="0">
              <a:latin typeface="+mj-lt"/>
            </a:endParaRP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b="1" i="1" u="sng" dirty="0" smtClean="0">
                <a:latin typeface="+mj-lt"/>
              </a:rPr>
              <a:t>emergency </a:t>
            </a:r>
            <a:r>
              <a:rPr lang="en-US" sz="1600" b="1" i="1" u="sng" dirty="0">
                <a:latin typeface="+mj-lt"/>
              </a:rPr>
              <a:t>financial </a:t>
            </a:r>
            <a:r>
              <a:rPr lang="en-US" sz="1600" b="1" i="1" u="sng" dirty="0" smtClean="0">
                <a:latin typeface="+mj-lt"/>
              </a:rPr>
              <a:t>crisis</a:t>
            </a:r>
            <a:r>
              <a:rPr lang="en-US" sz="1600" b="1" i="1" u="sng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[SEFA </a:t>
            </a:r>
            <a:r>
              <a:rPr lang="en-US" sz="1400" dirty="0">
                <a:latin typeface="+mj-lt"/>
              </a:rPr>
              <a:t>program, </a:t>
            </a:r>
            <a:r>
              <a:rPr lang="en-US" sz="1400" dirty="0" smtClean="0">
                <a:latin typeface="+mj-lt"/>
              </a:rPr>
              <a:t>food insecurity, </a:t>
            </a:r>
            <a:r>
              <a:rPr lang="en-US" sz="1400" dirty="0">
                <a:latin typeface="+mj-lt"/>
              </a:rPr>
              <a:t>eviction notice assistance]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b="1" i="1" u="sng" dirty="0" smtClean="0">
                <a:latin typeface="+mj-lt"/>
              </a:rPr>
              <a:t>financial </a:t>
            </a:r>
            <a:r>
              <a:rPr lang="en-US" sz="1600" b="1" i="1" u="sng" dirty="0">
                <a:latin typeface="+mj-lt"/>
              </a:rPr>
              <a:t>aid, tuition and fees, and/or your student </a:t>
            </a:r>
            <a:r>
              <a:rPr lang="en-US" sz="1600" b="1" i="1" u="sng" dirty="0" smtClean="0">
                <a:latin typeface="+mj-lt"/>
              </a:rPr>
              <a:t>account </a:t>
            </a:r>
            <a:r>
              <a:rPr lang="en-US" sz="1400" dirty="0" smtClean="0">
                <a:latin typeface="+mj-lt"/>
              </a:rPr>
              <a:t>[FAFSA</a:t>
            </a:r>
            <a:r>
              <a:rPr lang="en-US" sz="1400" dirty="0">
                <a:latin typeface="+mj-lt"/>
              </a:rPr>
              <a:t>, hold on a student account, loans, </a:t>
            </a:r>
            <a:r>
              <a:rPr lang="en-US" sz="1400" dirty="0" smtClean="0">
                <a:latin typeface="+mj-lt"/>
              </a:rPr>
              <a:t>debt] </a:t>
            </a:r>
            <a:endParaRPr lang="en-US" sz="1600" i="1" dirty="0">
              <a:latin typeface="+mj-lt"/>
            </a:endParaRPr>
          </a:p>
        </p:txBody>
      </p:sp>
      <p:pic>
        <p:nvPicPr>
          <p:cNvPr id="17" name="Picture 2" descr="simmons00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/>
          <a:stretch/>
        </p:blipFill>
        <p:spPr bwMode="auto">
          <a:xfrm>
            <a:off x="6368902" y="1933689"/>
            <a:ext cx="2775098" cy="21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71672" y="5264823"/>
            <a:ext cx="50079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rgbClr val="002060"/>
                </a:solidFill>
                <a:latin typeface="+mj-lt"/>
              </a:rPr>
              <a:t>If you are aware of someone in distress, </a:t>
            </a:r>
            <a:r>
              <a:rPr lang="en-US" sz="1600" b="1" i="1" dirty="0" smtClean="0">
                <a:solidFill>
                  <a:srgbClr val="002060"/>
                </a:solidFill>
                <a:latin typeface="+mj-lt"/>
              </a:rPr>
              <a:t>has intent to leave UA, or in need of guidance/resources, </a:t>
            </a:r>
            <a:r>
              <a:rPr lang="en-US" sz="1600" b="1" i="1" dirty="0">
                <a:solidFill>
                  <a:srgbClr val="002060"/>
                </a:solidFill>
                <a:latin typeface="+mj-lt"/>
              </a:rPr>
              <a:t>please </a:t>
            </a:r>
            <a:r>
              <a:rPr lang="en-US" sz="1600" b="1" i="1" dirty="0" smtClean="0">
                <a:solidFill>
                  <a:srgbClr val="002060"/>
                </a:solidFill>
                <a:latin typeface="+mj-lt"/>
              </a:rPr>
              <a:t>let </a:t>
            </a:r>
            <a:r>
              <a:rPr lang="en-US" sz="1600" b="1" i="1" dirty="0">
                <a:solidFill>
                  <a:srgbClr val="002060"/>
                </a:solidFill>
                <a:latin typeface="+mj-lt"/>
              </a:rPr>
              <a:t>us </a:t>
            </a:r>
            <a:r>
              <a:rPr lang="en-US" sz="1600" b="1" i="1" dirty="0" smtClean="0">
                <a:solidFill>
                  <a:srgbClr val="002060"/>
                </a:solidFill>
                <a:latin typeface="+mj-lt"/>
              </a:rPr>
              <a:t>know</a:t>
            </a:r>
            <a:r>
              <a:rPr lang="en-US" sz="1600" b="1" i="1" dirty="0">
                <a:solidFill>
                  <a:srgbClr val="002060"/>
                </a:solidFill>
                <a:latin typeface="+mj-lt"/>
              </a:rPr>
              <a:t>!</a:t>
            </a:r>
          </a:p>
        </p:txBody>
      </p:sp>
      <p:pic>
        <p:nvPicPr>
          <p:cNvPr id="19" name="Picture 4" descr="Image result for email icon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958" y="5515359"/>
            <a:ext cx="370337" cy="264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Image result for phone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48" y="5419995"/>
            <a:ext cx="370110" cy="37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Image result for location icon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866" y="5893379"/>
            <a:ext cx="313803" cy="31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Image result for website icon"/>
          <p:cNvPicPr>
            <a:picLocks noChangeAspect="1" noChangeArrowheads="1"/>
          </p:cNvPicPr>
          <p:nvPr/>
        </p:nvPicPr>
        <p:blipFill>
          <a:blip r:embed="rId9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21" y="5893379"/>
            <a:ext cx="355044" cy="34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uakron.edu/audiences/ua_parents/images/fam-collage2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4"/>
          <a:stretch/>
        </p:blipFill>
        <p:spPr bwMode="auto">
          <a:xfrm>
            <a:off x="6368901" y="4138555"/>
            <a:ext cx="2775099" cy="21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114204" y="5830026"/>
            <a:ext cx="50079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rgbClr val="002060"/>
                </a:solidFill>
                <a:latin typeface="+mj-lt"/>
                <a:hlinkClick r:id="rId11"/>
              </a:rPr>
              <a:t>www.uakron.edu/referral</a:t>
            </a:r>
            <a:r>
              <a:rPr lang="en-US" sz="1600" b="1" i="1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sz="1600" b="1" i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0233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516" y="32612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+mj-lt"/>
              </a:rPr>
              <a:t>Help-A-Zip Referral Program</a:t>
            </a:r>
            <a:endParaRPr lang="en-US" sz="48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4516" y="6426833"/>
            <a:ext cx="50079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+mj-lt"/>
              </a:rPr>
              <a:t>www.uakron.edu/referral</a:t>
            </a:r>
            <a:endParaRPr lang="en-US" sz="1600" b="1" i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3492672469"/>
              </p:ext>
            </p:extLst>
          </p:nvPr>
        </p:nvGraphicFramePr>
        <p:xfrm>
          <a:off x="-448385" y="1265586"/>
          <a:ext cx="5081470" cy="312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3667190866"/>
              </p:ext>
            </p:extLst>
          </p:nvPr>
        </p:nvGraphicFramePr>
        <p:xfrm>
          <a:off x="3885844" y="1182898"/>
          <a:ext cx="5081470" cy="3123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98079" y="954473"/>
            <a:ext cx="55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b="1" u="sng" dirty="0" smtClean="0">
                <a:solidFill>
                  <a:srgbClr val="041E42"/>
                </a:solidFill>
                <a:latin typeface="Calibri Light" panose="020F0302020204030204"/>
              </a:rPr>
              <a:t>Referral Source:</a:t>
            </a:r>
            <a:endParaRPr lang="en-US" b="1" u="sng" dirty="0">
              <a:solidFill>
                <a:srgbClr val="041E42"/>
              </a:solidFill>
              <a:latin typeface="Calibri Light" panose="020F030202020403020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0051" y="979610"/>
            <a:ext cx="55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b="1" u="sng" dirty="0" smtClean="0">
                <a:solidFill>
                  <a:srgbClr val="041E42"/>
                </a:solidFill>
                <a:latin typeface="Calibri Light" panose="020F0302020204030204"/>
              </a:rPr>
              <a:t>Referral Category:</a:t>
            </a:r>
            <a:endParaRPr lang="en-US" b="1" u="sng" dirty="0">
              <a:solidFill>
                <a:srgbClr val="041E42"/>
              </a:solidFill>
              <a:latin typeface="Calibri Light" panose="020F0302020204030204"/>
            </a:endParaRPr>
          </a:p>
        </p:txBody>
      </p:sp>
      <p:graphicFrame>
        <p:nvGraphicFramePr>
          <p:cNvPr id="26" name="Chart 25"/>
          <p:cNvGraphicFramePr/>
          <p:nvPr>
            <p:extLst>
              <p:ext uri="{D42A27DB-BD31-4B8C-83A1-F6EECF244321}">
                <p14:modId xmlns:p14="http://schemas.microsoft.com/office/powerpoint/2010/main" val="2164739141"/>
              </p:ext>
            </p:extLst>
          </p:nvPr>
        </p:nvGraphicFramePr>
        <p:xfrm>
          <a:off x="1501123" y="4272458"/>
          <a:ext cx="6047618" cy="2270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134516" y="4285337"/>
            <a:ext cx="554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b="1" u="sng" dirty="0" smtClean="0">
                <a:solidFill>
                  <a:srgbClr val="041E42"/>
                </a:solidFill>
                <a:latin typeface="Calibri Light" panose="020F0302020204030204"/>
              </a:rPr>
              <a:t>Historical:</a:t>
            </a:r>
            <a:endParaRPr lang="en-US" b="1" u="sng" dirty="0">
              <a:solidFill>
                <a:srgbClr val="041E42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8684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945217" y="-123791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75098" y="-241943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200398" y="1309658"/>
            <a:ext cx="5641964" cy="43011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000" b="1" u="sng" dirty="0" smtClean="0">
                <a:solidFill>
                  <a:srgbClr val="041E42"/>
                </a:solidFill>
                <a:latin typeface="Calibri Light" panose="020F0302020204030204"/>
              </a:rPr>
              <a:t>About:</a:t>
            </a:r>
            <a:endParaRPr lang="en-US" sz="2000" b="1" u="sng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Two primary programs: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Great </a:t>
            </a:r>
            <a:r>
              <a:rPr lang="en-US" dirty="0">
                <a:latin typeface="+mj-lt"/>
              </a:rPr>
              <a:t>Lakes Higher Education Corporation &amp; Affiliates – Dash Emergency </a:t>
            </a:r>
            <a:r>
              <a:rPr lang="en-US" dirty="0" smtClean="0">
                <a:latin typeface="+mj-lt"/>
              </a:rPr>
              <a:t>Grant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Family Helping Family – campus supported grant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P</a:t>
            </a:r>
            <a:r>
              <a:rPr lang="en-US" dirty="0" smtClean="0">
                <a:latin typeface="+mj-lt"/>
              </a:rPr>
              <a:t>rovides </a:t>
            </a:r>
            <a:r>
              <a:rPr lang="en-US" dirty="0">
                <a:latin typeface="+mj-lt"/>
              </a:rPr>
              <a:t>critical support to at-risk students needing to overcome financial barriers in order to persist at </a:t>
            </a:r>
            <a:r>
              <a:rPr lang="en-US" dirty="0" smtClean="0">
                <a:latin typeface="+mj-lt"/>
              </a:rPr>
              <a:t>UA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Students who meet the eligibility criteria can receive </a:t>
            </a:r>
            <a:r>
              <a:rPr lang="en-US" dirty="0" smtClean="0">
                <a:latin typeface="+mj-lt"/>
              </a:rPr>
              <a:t>up to $500 or $1,000 for </a:t>
            </a:r>
            <a:r>
              <a:rPr lang="en-US" dirty="0">
                <a:latin typeface="+mj-lt"/>
              </a:rPr>
              <a:t>non-tuition related emergency need. </a:t>
            </a:r>
            <a:endParaRPr lang="en-US" dirty="0" smtClean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b="1" dirty="0">
                <a:latin typeface="+mj-lt"/>
              </a:rPr>
              <a:t>The </a:t>
            </a:r>
            <a:r>
              <a:rPr lang="en-US" b="1" dirty="0" smtClean="0">
                <a:latin typeface="+mj-lt"/>
              </a:rPr>
              <a:t>program </a:t>
            </a:r>
            <a:r>
              <a:rPr lang="en-US" b="1" dirty="0">
                <a:latin typeface="+mj-lt"/>
              </a:rPr>
              <a:t>supports sudden, urgent, or </a:t>
            </a:r>
            <a:r>
              <a:rPr lang="en-US" b="1" i="1" dirty="0">
                <a:latin typeface="+mj-lt"/>
              </a:rPr>
              <a:t>unforeseen</a:t>
            </a:r>
            <a:r>
              <a:rPr lang="en-US" b="1" dirty="0">
                <a:latin typeface="+mj-lt"/>
              </a:rPr>
              <a:t> </a:t>
            </a:r>
            <a:r>
              <a:rPr lang="en-US" b="1" i="1" dirty="0">
                <a:latin typeface="+mj-lt"/>
              </a:rPr>
              <a:t>occurrences</a:t>
            </a:r>
            <a:r>
              <a:rPr lang="en-US" b="1" dirty="0">
                <a:latin typeface="+mj-lt"/>
              </a:rPr>
              <a:t> that require </a:t>
            </a:r>
            <a:r>
              <a:rPr lang="en-US" b="1" i="1" dirty="0">
                <a:latin typeface="+mj-lt"/>
              </a:rPr>
              <a:t>immediate</a:t>
            </a:r>
            <a:r>
              <a:rPr lang="en-US" b="1" dirty="0">
                <a:latin typeface="+mj-lt"/>
              </a:rPr>
              <a:t> </a:t>
            </a:r>
            <a:r>
              <a:rPr lang="en-US" b="1" i="1" dirty="0">
                <a:latin typeface="+mj-lt"/>
              </a:rPr>
              <a:t>attention</a:t>
            </a:r>
            <a:r>
              <a:rPr lang="en-US" b="1" dirty="0">
                <a:latin typeface="+mj-lt"/>
              </a:rPr>
              <a:t> and would impact a student’s ability to stay </a:t>
            </a:r>
            <a:r>
              <a:rPr lang="en-US" b="1" dirty="0" smtClean="0">
                <a:latin typeface="+mj-lt"/>
              </a:rPr>
              <a:t>enrolled.</a:t>
            </a:r>
          </a:p>
        </p:txBody>
      </p:sp>
      <p:pic>
        <p:nvPicPr>
          <p:cNvPr id="8194" name="Picture 2" descr="0512170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8994" y="0"/>
            <a:ext cx="3064091" cy="204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05061609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776" y="2195248"/>
            <a:ext cx="3037873" cy="202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46569" y="-42532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Student Emergency</a:t>
            </a:r>
            <a:endParaRPr lang="en-US" sz="4800" b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82504" y="526763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Financial Assistance </a:t>
            </a:r>
            <a:endParaRPr lang="en-US" sz="4800" b="1" dirty="0">
              <a:latin typeface="+mj-lt"/>
            </a:endParaRPr>
          </a:p>
        </p:txBody>
      </p:sp>
      <p:pic>
        <p:nvPicPr>
          <p:cNvPr id="12" name="Picture 8" descr="img026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8"/>
          <a:stretch/>
        </p:blipFill>
        <p:spPr bwMode="auto">
          <a:xfrm>
            <a:off x="226" y="4357849"/>
            <a:ext cx="2774871" cy="197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53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5304" y="-21690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Student Emergency</a:t>
            </a:r>
            <a:endParaRPr lang="en-US" sz="4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45217" y="-123791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75098" y="-241943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8" name="Picture 6" descr="img0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2285" y="4349464"/>
            <a:ext cx="3017382" cy="19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914402" y="523017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Financial Assistance</a:t>
            </a:r>
            <a:endParaRPr lang="en-US" sz="4800" b="1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0398" y="1396546"/>
            <a:ext cx="5667156" cy="3167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000" b="1" u="sng" dirty="0" smtClean="0">
                <a:solidFill>
                  <a:srgbClr val="041E42"/>
                </a:solidFill>
                <a:latin typeface="Calibri Light" panose="020F0302020204030204"/>
              </a:rPr>
              <a:t>Eligibility:</a:t>
            </a:r>
            <a:endParaRPr lang="en-US" sz="2000" b="1" u="sng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Low-income is defined as an Expected Family Contribution [EFC] of $7,000 of </a:t>
            </a:r>
            <a:r>
              <a:rPr lang="en-US" dirty="0" smtClean="0">
                <a:latin typeface="+mj-lt"/>
              </a:rPr>
              <a:t>less.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Student must also have above a 2.0 cumulative GPA and be in good standing with </a:t>
            </a:r>
            <a:r>
              <a:rPr lang="en-US" dirty="0" smtClean="0">
                <a:latin typeface="+mj-lt"/>
              </a:rPr>
              <a:t>University.</a:t>
            </a:r>
            <a:endParaRPr lang="en-US" dirty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Student must be able to provide documentation of financial </a:t>
            </a:r>
            <a:r>
              <a:rPr lang="en-US" dirty="0" smtClean="0">
                <a:latin typeface="+mj-lt"/>
              </a:rPr>
              <a:t>emergency.</a:t>
            </a:r>
            <a:endParaRPr lang="en-US" dirty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1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Programs are </a:t>
            </a:r>
            <a:r>
              <a:rPr lang="en-US" dirty="0">
                <a:latin typeface="+mj-lt"/>
              </a:rPr>
              <a:t>aimed at supporting low-income students facing unforeseen financial </a:t>
            </a:r>
            <a:r>
              <a:rPr lang="en-US" dirty="0" smtClean="0">
                <a:latin typeface="+mj-lt"/>
              </a:rPr>
              <a:t>emergencies.</a:t>
            </a:r>
            <a:endParaRPr lang="en-US" dirty="0">
              <a:latin typeface="+mj-lt"/>
            </a:endParaRPr>
          </a:p>
        </p:txBody>
      </p:sp>
      <p:pic>
        <p:nvPicPr>
          <p:cNvPr id="10242" name="Picture 2" descr="img04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58" y="-10844"/>
            <a:ext cx="2939656" cy="194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0512174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98"/>
          <a:stretch/>
        </p:blipFill>
        <p:spPr bwMode="auto">
          <a:xfrm>
            <a:off x="-10633" y="2058917"/>
            <a:ext cx="2785730" cy="215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82903" y="5690131"/>
            <a:ext cx="4182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+mj-lt"/>
              </a:rPr>
              <a:t>Refer. Support. Retain.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428" y="6447371"/>
            <a:ext cx="8516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+mj-lt"/>
              </a:rPr>
              <a:t>*if a student does not qualify for this program, another opportunity may be available*</a:t>
            </a:r>
            <a:endParaRPr lang="en-US" sz="16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56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03721" y="-60251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Student Emergency</a:t>
            </a:r>
            <a:endParaRPr lang="en-US" sz="48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83443" y="-123791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902691" y="-241943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20942" y="496163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4800" b="1" dirty="0" smtClean="0">
                <a:latin typeface="+mj-lt"/>
              </a:rPr>
              <a:t> Financial Assistance</a:t>
            </a:r>
            <a:endParaRPr lang="en-US" sz="4800" b="1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428" y="187477"/>
            <a:ext cx="2757774" cy="516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 smtClean="0">
                <a:solidFill>
                  <a:srgbClr val="041E42"/>
                </a:solidFill>
                <a:latin typeface="Calibri Light" panose="020F0302020204030204"/>
              </a:rPr>
              <a:t>Not Covered:</a:t>
            </a: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 smtClean="0">
              <a:latin typeface="+mj-lt"/>
            </a:endParaRP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1600" i="1" dirty="0">
                <a:latin typeface="+mj-lt"/>
              </a:rPr>
              <a:t>The </a:t>
            </a:r>
            <a:r>
              <a:rPr lang="en-US" sz="1600" i="1" dirty="0" smtClean="0">
                <a:latin typeface="+mj-lt"/>
              </a:rPr>
              <a:t>funds </a:t>
            </a:r>
            <a:r>
              <a:rPr lang="en-US" sz="1600" i="1" dirty="0">
                <a:latin typeface="+mj-lt"/>
              </a:rPr>
              <a:t>cannot be used to retroactively pay for expenses taking place prior to the first day of the semester. </a:t>
            </a:r>
            <a:endParaRPr lang="en-US" sz="1600" i="1" dirty="0" smtClean="0">
              <a:latin typeface="+mj-lt"/>
            </a:endParaRP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i="1" dirty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Costs </a:t>
            </a:r>
            <a:r>
              <a:rPr lang="en-US" dirty="0">
                <a:latin typeface="+mj-lt"/>
              </a:rPr>
              <a:t>typically associated with university </a:t>
            </a:r>
            <a:r>
              <a:rPr lang="en-US" dirty="0" smtClean="0">
                <a:latin typeface="+mj-lt"/>
              </a:rPr>
              <a:t>attendance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Payment for participation in activities </a:t>
            </a:r>
            <a:r>
              <a:rPr lang="en-US" dirty="0" smtClean="0">
                <a:latin typeface="+mj-lt"/>
              </a:rPr>
              <a:t>or events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Legal </a:t>
            </a:r>
            <a:r>
              <a:rPr lang="en-US" dirty="0" smtClean="0">
                <a:latin typeface="+mj-lt"/>
              </a:rPr>
              <a:t>fees/bills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Fines </a:t>
            </a:r>
            <a:r>
              <a:rPr lang="en-US" dirty="0" smtClean="0">
                <a:latin typeface="+mj-lt"/>
              </a:rPr>
              <a:t>or fees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Alcohol or Tobacco</a:t>
            </a:r>
            <a:endParaRPr lang="en-US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6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600" dirty="0" smtClean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62286" y="1425099"/>
            <a:ext cx="5660444" cy="424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 smtClean="0">
                <a:solidFill>
                  <a:srgbClr val="041E42"/>
                </a:solidFill>
                <a:latin typeface="Calibri Light" panose="020F0302020204030204"/>
              </a:rPr>
              <a:t>Eligible Expenses:</a:t>
            </a: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b="1" u="sng" dirty="0" smtClean="0">
              <a:solidFill>
                <a:srgbClr val="041E42"/>
              </a:solidFill>
              <a:latin typeface="Calibri Light" panose="020F0302020204030204"/>
            </a:endParaRPr>
          </a:p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1600" i="1" dirty="0" smtClean="0">
                <a:latin typeface="+mj-lt"/>
              </a:rPr>
              <a:t>Temporary financial </a:t>
            </a:r>
            <a:r>
              <a:rPr lang="en-US" sz="1600" i="1" dirty="0">
                <a:latin typeface="+mj-lt"/>
              </a:rPr>
              <a:t>hardship for non-tuition related expenses.  These are expenses that are seen as “unexpected financial emergencies” not related to enrollment at the </a:t>
            </a:r>
            <a:r>
              <a:rPr lang="en-US" sz="1600" i="1" dirty="0" smtClean="0">
                <a:latin typeface="+mj-lt"/>
              </a:rPr>
              <a:t>University:</a:t>
            </a:r>
            <a:endParaRPr lang="en-US" sz="1600" dirty="0" smtClean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>
              <a:latin typeface="+mj-lt"/>
            </a:endParaRP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Childcare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Food/Meals</a:t>
            </a:r>
          </a:p>
          <a:p>
            <a:pPr marL="169862" lvl="0">
              <a:spcAft>
                <a:spcPts val="100"/>
              </a:spcAft>
              <a:buClr>
                <a:srgbClr val="A89968"/>
              </a:buClr>
              <a:buSzPct val="100000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Housing/Rent/Utilities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Medical/Dental Expenses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 smtClean="0">
                <a:latin typeface="+mj-lt"/>
              </a:rPr>
              <a:t>Personal Automobile </a:t>
            </a:r>
            <a:r>
              <a:rPr lang="en-US" dirty="0">
                <a:latin typeface="+mj-lt"/>
              </a:rPr>
              <a:t>Expenses </a:t>
            </a:r>
            <a:endParaRPr lang="en-US" sz="16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dirty="0">
                <a:latin typeface="+mj-lt"/>
              </a:rPr>
              <a:t>Death of a loved one </a:t>
            </a:r>
            <a:r>
              <a:rPr lang="en-US" sz="1600" dirty="0">
                <a:latin typeface="+mj-lt"/>
              </a:rPr>
              <a:t>(assistance </a:t>
            </a:r>
            <a:r>
              <a:rPr lang="en-US" sz="1600" dirty="0" smtClean="0">
                <a:latin typeface="+mj-lt"/>
              </a:rPr>
              <a:t>to related travel or other)</a:t>
            </a:r>
            <a:endParaRPr lang="en-US" sz="20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5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1005" dirty="0" smtClean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82903" y="5690131"/>
            <a:ext cx="41823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i="1" dirty="0">
                <a:solidFill>
                  <a:srgbClr val="002060"/>
                </a:solidFill>
                <a:latin typeface="+mj-lt"/>
              </a:rPr>
              <a:t>Refer. Support. Retain.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4428" y="6426105"/>
            <a:ext cx="85165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i="1" dirty="0" smtClean="0">
                <a:solidFill>
                  <a:schemeClr val="bg1"/>
                </a:solidFill>
                <a:latin typeface="+mj-lt"/>
              </a:rPr>
              <a:t>*if a student does not qualify for this program, another opportunity may be available*</a:t>
            </a:r>
            <a:endParaRPr lang="en-US" sz="16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970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128" y="0"/>
            <a:ext cx="3268159" cy="2179453"/>
          </a:xfrm>
          <a:prstGeom prst="rect">
            <a:avLst/>
          </a:prstGeom>
        </p:spPr>
      </p:pic>
      <p:pic>
        <p:nvPicPr>
          <p:cNvPr id="13320" name="Picture 8" descr="Image result for uakron graduatio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r="6338"/>
          <a:stretch/>
        </p:blipFill>
        <p:spPr bwMode="auto">
          <a:xfrm>
            <a:off x="6203128" y="4116144"/>
            <a:ext cx="3072951" cy="228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8567" y="80741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i="1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Call. Visit. Email. </a:t>
            </a:r>
            <a:endParaRPr lang="en-US" sz="4800" b="1" i="1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7423" y="1711523"/>
            <a:ext cx="547718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If you are aware of someone in distress, has intent to leave UA, or in need of guidance/resources, please let us know!</a:t>
            </a:r>
          </a:p>
          <a:p>
            <a:endParaRPr lang="en-US" b="1" dirty="0" smtClean="0">
              <a:solidFill>
                <a:srgbClr val="002060"/>
              </a:solidFill>
              <a:latin typeface="+mj-lt"/>
            </a:endParaRPr>
          </a:p>
          <a:p>
            <a:r>
              <a:rPr lang="en-US" b="1" dirty="0" smtClean="0">
                <a:solidFill>
                  <a:srgbClr val="002060"/>
                </a:solidFill>
                <a:latin typeface="+mj-lt"/>
              </a:rPr>
              <a:t>Our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team of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talented staff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members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from across </a:t>
            </a:r>
            <a:r>
              <a:rPr lang="en-US" b="1" dirty="0">
                <a:solidFill>
                  <a:srgbClr val="002060"/>
                </a:solidFill>
                <a:latin typeface="+mj-lt"/>
              </a:rPr>
              <a:t>campus are here to work hand-in-hand with each student…our goal is to </a:t>
            </a:r>
            <a:r>
              <a:rPr lang="en-US" b="1" dirty="0" smtClean="0">
                <a:solidFill>
                  <a:srgbClr val="002060"/>
                </a:solidFill>
                <a:latin typeface="+mj-lt"/>
              </a:rPr>
              <a:t>ensure that all students are given the resources needed to be successful at UA! </a:t>
            </a:r>
            <a:endParaRPr lang="en-US" b="1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-297711" y="4566698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	 </a:t>
            </a:r>
            <a:r>
              <a:rPr lang="en-US" b="1" dirty="0" smtClean="0">
                <a:solidFill>
                  <a:srgbClr val="002060"/>
                </a:solidFill>
                <a:hlinkClick r:id="rId5"/>
              </a:rPr>
              <a:t>uazipassist@uakron.edu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en-US" sz="1050" b="1" dirty="0" smtClean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 uakron.edu/</a:t>
            </a:r>
            <a:r>
              <a:rPr lang="en-US" b="1" dirty="0" err="1" smtClean="0">
                <a:solidFill>
                  <a:srgbClr val="002060"/>
                </a:solidFill>
              </a:rPr>
              <a:t>zipassist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 330-972-7272</a:t>
            </a:r>
          </a:p>
          <a:p>
            <a:endParaRPr lang="en-US" sz="105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 Simmons Hall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423" y="4625562"/>
            <a:ext cx="396274" cy="1615580"/>
          </a:xfrm>
          <a:prstGeom prst="rect">
            <a:avLst/>
          </a:prstGeom>
        </p:spPr>
      </p:pic>
      <p:pic>
        <p:nvPicPr>
          <p:cNvPr id="13316" name="Picture 4" descr="Image result for uakron zipassist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36"/>
          <a:stretch/>
        </p:blipFill>
        <p:spPr bwMode="auto">
          <a:xfrm>
            <a:off x="6358269" y="2362567"/>
            <a:ext cx="2785731" cy="1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7036" y="692404"/>
            <a:ext cx="529946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600" b="1" i="1" dirty="0">
                <a:solidFill>
                  <a:srgbClr val="002060"/>
                </a:solidFill>
                <a:latin typeface="+mj-lt"/>
              </a:rPr>
              <a:t>Refer. Support. Retain.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175" y="3332135"/>
            <a:ext cx="3833293" cy="494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7224" y="116757"/>
            <a:ext cx="8820450" cy="77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About Us…</a:t>
            </a:r>
            <a:endParaRPr lang="en-US" i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23550" y="936158"/>
            <a:ext cx="8607799" cy="5219922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b="1" u="sng" dirty="0" smtClean="0">
                <a:solidFill>
                  <a:schemeClr val="tx1"/>
                </a:solidFill>
                <a:latin typeface="+mj-lt"/>
              </a:rPr>
              <a:t>Mission: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i="1" dirty="0">
                <a:solidFill>
                  <a:schemeClr val="tx1"/>
                </a:solidFill>
                <a:latin typeface="+mj-lt"/>
              </a:rPr>
              <a:t>ZipAssist serves as a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student advocacy and support office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and centralized information hub for the University’s campus.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endParaRPr lang="en-US" i="1" dirty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i="1" dirty="0" smtClean="0">
                <a:solidFill>
                  <a:schemeClr val="tx1"/>
                </a:solidFill>
                <a:latin typeface="+mj-lt"/>
              </a:rPr>
              <a:t>ZipAssist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has been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intentionally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designed to share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available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resources, and provide support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and assistance to help students </a:t>
            </a:r>
            <a:r>
              <a:rPr lang="en-US" b="1" i="1" dirty="0">
                <a:solidFill>
                  <a:schemeClr val="tx1"/>
                </a:solidFill>
                <a:latin typeface="+mj-lt"/>
              </a:rPr>
              <a:t>persist in their academic pursuits </a:t>
            </a:r>
            <a:r>
              <a:rPr lang="en-US" i="1" dirty="0">
                <a:solidFill>
                  <a:schemeClr val="tx1"/>
                </a:solidFill>
                <a:latin typeface="+mj-lt"/>
              </a:rPr>
              <a:t>at the University. </a:t>
            </a:r>
            <a:endParaRPr lang="en-US" i="1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endParaRPr lang="en-US" sz="2200" dirty="0" smtClean="0">
              <a:solidFill>
                <a:schemeClr val="tx1"/>
              </a:solidFill>
              <a:latin typeface="+mj-lt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None/>
            </a:pPr>
            <a:r>
              <a:rPr lang="en-US" sz="2400" b="1" u="sng" dirty="0" smtClean="0">
                <a:solidFill>
                  <a:schemeClr val="tx1"/>
                </a:solidFill>
                <a:latin typeface="+mj-lt"/>
              </a:rPr>
              <a:t>Services: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Simmons - Information Desk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Ohio Residency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Help-A-Zip Referrals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U.S. Passport Acceptance 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Retention Grants &amp; Emergency Assistance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Parent &amp; Family Association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Off-Campus Living &amp; Commuter Resources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Financial Responsibility Education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Course Registration Outreach/Programming 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chemeClr val="tx1"/>
                </a:solidFill>
                <a:latin typeface="+mj-lt"/>
              </a:rPr>
              <a:t>Celebratory &amp; Educational Programming </a:t>
            </a:r>
          </a:p>
          <a:p>
            <a:pPr marL="404813" indent="-234950">
              <a:lnSpc>
                <a:spcPct val="100000"/>
              </a:lnSpc>
              <a:spcBef>
                <a:spcPts val="0"/>
              </a:spcBef>
              <a:spcAft>
                <a:spcPts val="100"/>
              </a:spcAft>
              <a:buFont typeface="Courier New" panose="02070309020205020404" pitchFamily="49" charset="0"/>
              <a:buChar char="o"/>
            </a:pPr>
            <a:r>
              <a:rPr lang="en-US" i="1" dirty="0" smtClean="0">
                <a:solidFill>
                  <a:schemeClr val="tx1"/>
                </a:solidFill>
                <a:latin typeface="+mj-lt"/>
              </a:rPr>
              <a:t> …your go-to campus resource!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60829" y="4566698"/>
            <a:ext cx="4572000" cy="16850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	 </a:t>
            </a:r>
            <a:r>
              <a:rPr lang="en-US" b="1" dirty="0" smtClean="0">
                <a:solidFill>
                  <a:srgbClr val="002060"/>
                </a:solidFill>
                <a:hlinkClick r:id="rId3"/>
              </a:rPr>
              <a:t>uazipassist@uakron.edu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en-US" sz="1050" b="1" dirty="0" smtClean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</a:t>
            </a:r>
            <a:r>
              <a:rPr lang="en-US" b="1" dirty="0" smtClean="0">
                <a:solidFill>
                  <a:srgbClr val="002060"/>
                </a:solidFill>
              </a:rPr>
              <a:t> uakron.edu/</a:t>
            </a:r>
            <a:r>
              <a:rPr lang="en-US" b="1" dirty="0" err="1" smtClean="0">
                <a:solidFill>
                  <a:srgbClr val="002060"/>
                </a:solidFill>
              </a:rPr>
              <a:t>zipassist</a:t>
            </a:r>
            <a:endParaRPr lang="en-US" b="1" dirty="0">
              <a:solidFill>
                <a:srgbClr val="002060"/>
              </a:solidFill>
            </a:endParaRPr>
          </a:p>
          <a:p>
            <a:endParaRPr lang="en-US" sz="105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 330-972-7272</a:t>
            </a:r>
          </a:p>
          <a:p>
            <a:endParaRPr lang="en-US" sz="1050" b="1" dirty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	 Simmons Hall</a:t>
            </a:r>
          </a:p>
        </p:txBody>
      </p:sp>
      <p:pic>
        <p:nvPicPr>
          <p:cNvPr id="6" name="Picture 4" descr="Image result for email icon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1748" y="4637313"/>
            <a:ext cx="333385" cy="238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phoneicon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20" y="5364910"/>
            <a:ext cx="394746" cy="3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Image result for location icon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20" y="5857029"/>
            <a:ext cx="394746" cy="39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4" descr="Image result for website icon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771" y="5016069"/>
            <a:ext cx="355044" cy="34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7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7224" y="116757"/>
            <a:ext cx="8820450" cy="7744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About Our Impact…</a:t>
            </a:r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8911" y="3850814"/>
            <a:ext cx="3021837" cy="2059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6111" y="3741975"/>
            <a:ext cx="2322787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84% </a:t>
            </a:r>
          </a:p>
          <a:p>
            <a:pPr algn="ctr"/>
            <a:r>
              <a:rPr lang="en-US" sz="1400" b="1" dirty="0" smtClean="0"/>
              <a:t>UNDERGRADUATE STUDENTS COMMUTE </a:t>
            </a:r>
            <a:endParaRPr lang="en-US" sz="14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558" y="1078880"/>
            <a:ext cx="3283608" cy="258421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-54348" y="1233554"/>
            <a:ext cx="2322787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1,400</a:t>
            </a:r>
          </a:p>
          <a:p>
            <a:pPr algn="ctr"/>
            <a:r>
              <a:rPr lang="en-US" sz="1400" b="1" dirty="0" smtClean="0"/>
              <a:t>REFERRALS RECEIVED THROUGH HELP-A-ZIP</a:t>
            </a:r>
            <a:endParaRPr lang="en-US" sz="1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00635" y="4880748"/>
            <a:ext cx="2491349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8,899</a:t>
            </a:r>
          </a:p>
          <a:p>
            <a:pPr algn="ctr"/>
            <a:r>
              <a:rPr lang="en-US" sz="1400" b="1" dirty="0" smtClean="0"/>
              <a:t>STUDENTS ENGAGED </a:t>
            </a:r>
          </a:p>
          <a:p>
            <a:pPr algn="ctr"/>
            <a:r>
              <a:rPr lang="en-US" sz="1400" b="1" dirty="0" smtClean="0"/>
              <a:t>ONLINE WITH RENTCOLLEGEPADS.COM</a:t>
            </a:r>
            <a:endParaRPr lang="en-US" sz="1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44238" y="1197589"/>
            <a:ext cx="2750377" cy="253228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573014" y="1753232"/>
            <a:ext cx="232278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OVER</a:t>
            </a:r>
          </a:p>
          <a:p>
            <a:pPr algn="ctr"/>
            <a:r>
              <a:rPr lang="en-US" sz="4000" b="1" dirty="0" smtClean="0"/>
              <a:t>$220k</a:t>
            </a:r>
          </a:p>
          <a:p>
            <a:pPr algn="ctr"/>
            <a:r>
              <a:rPr lang="en-US" sz="1400" b="1" dirty="0" smtClean="0"/>
              <a:t>DISBERSED IN EMERGENCY AID TO STUDENTS</a:t>
            </a:r>
            <a:endParaRPr lang="en-US" sz="14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4782" y="1128452"/>
            <a:ext cx="2602083" cy="267056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194615" y="1310542"/>
            <a:ext cx="2862416" cy="2369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92</a:t>
            </a:r>
          </a:p>
          <a:p>
            <a:pPr algn="ctr"/>
            <a:r>
              <a:rPr lang="en-US" sz="1400" b="1" dirty="0" smtClean="0"/>
              <a:t>UNDERGRADUATE STUDENTS PROVIDED </a:t>
            </a:r>
            <a:r>
              <a:rPr lang="en-US" sz="4000" b="1" dirty="0" smtClean="0"/>
              <a:t>317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TEXTBOOKS TOTALLING </a:t>
            </a:r>
            <a:r>
              <a:rPr lang="en-US" sz="4000" b="1" dirty="0" smtClean="0"/>
              <a:t>$29K </a:t>
            </a:r>
            <a:r>
              <a:rPr lang="en-US" sz="1400" b="1" dirty="0" smtClean="0"/>
              <a:t>IN SUPPORT</a:t>
            </a:r>
            <a:endParaRPr lang="en-US" sz="1400" b="1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324782" y="3904775"/>
            <a:ext cx="2487684" cy="239554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6661652" y="4225386"/>
            <a:ext cx="1928342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5,724</a:t>
            </a:r>
          </a:p>
          <a:p>
            <a:pPr algn="ctr"/>
            <a:r>
              <a:rPr lang="en-US" sz="1400" b="1" dirty="0" smtClean="0"/>
              <a:t>STUDENT ATTENDEES AT </a:t>
            </a:r>
            <a:r>
              <a:rPr lang="en-US" sz="4000" b="1" dirty="0" smtClean="0"/>
              <a:t>109</a:t>
            </a:r>
            <a:endParaRPr lang="en-US" sz="1400" b="1" dirty="0" smtClean="0"/>
          </a:p>
          <a:p>
            <a:pPr algn="ctr"/>
            <a:r>
              <a:rPr lang="en-US" sz="1400" b="1" dirty="0" smtClean="0"/>
              <a:t>PROGRAMS</a:t>
            </a:r>
            <a:endParaRPr lang="en-US" sz="14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3166" y="3850814"/>
            <a:ext cx="2598978" cy="2563213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597053" y="4323991"/>
            <a:ext cx="2322787" cy="135421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164</a:t>
            </a:r>
          </a:p>
          <a:p>
            <a:pPr algn="ctr"/>
            <a:r>
              <a:rPr lang="en-US" sz="1400" b="1" dirty="0" smtClean="0"/>
              <a:t>PASSPORTS PROCESSED ON BEHALF OF THE DEPARTMENT OF STATE</a:t>
            </a:r>
            <a:endParaRPr lang="en-US" sz="14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43711" y="2455845"/>
            <a:ext cx="23227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440% </a:t>
            </a:r>
          </a:p>
          <a:p>
            <a:pPr algn="ctr"/>
            <a:r>
              <a:rPr lang="en-US" sz="1400" b="1" dirty="0" smtClean="0"/>
              <a:t>INCREASE IN REFERRALS </a:t>
            </a:r>
            <a:endParaRPr lang="en-US" sz="1400" b="1" dirty="0"/>
          </a:p>
        </p:txBody>
      </p:sp>
      <p:sp>
        <p:nvSpPr>
          <p:cNvPr id="37" name="Rectangle 36"/>
          <p:cNvSpPr/>
          <p:nvPr/>
        </p:nvSpPr>
        <p:spPr>
          <a:xfrm>
            <a:off x="74428" y="6456585"/>
            <a:ext cx="8516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+mj-lt"/>
              </a:rPr>
              <a:t>*data represented varies from academic year to program existence </a:t>
            </a:r>
            <a:endParaRPr lang="en-US" sz="14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83872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Image result for uakron parent and fami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38" b="18798"/>
          <a:stretch/>
        </p:blipFill>
        <p:spPr bwMode="auto">
          <a:xfrm>
            <a:off x="6368901" y="4202527"/>
            <a:ext cx="2870788" cy="2135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g05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1" y="-182554"/>
            <a:ext cx="3241886" cy="21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/>
          <a:stretch/>
        </p:blipFill>
        <p:spPr bwMode="auto">
          <a:xfrm>
            <a:off x="6368901" y="2001975"/>
            <a:ext cx="2884738" cy="212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9620" y="3636703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Off-Campus Living</a:t>
            </a:r>
            <a:endParaRPr lang="en-US" sz="47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814" y="4249535"/>
            <a:ext cx="5439079" cy="20646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Commuter resources &amp; support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Off-campus </a:t>
            </a:r>
            <a:r>
              <a:rPr lang="en-US" sz="2000" dirty="0">
                <a:latin typeface="+mj-lt"/>
              </a:rPr>
              <a:t>housing </a:t>
            </a:r>
            <a:r>
              <a:rPr lang="en-US" sz="2000" dirty="0" smtClean="0">
                <a:latin typeface="+mj-lt"/>
              </a:rPr>
              <a:t>search engine </a:t>
            </a:r>
            <a:endParaRPr lang="en-US" sz="2000" dirty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Recommendations for various housing matters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Housing Fairs &amp; Commuter Programming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+mj-lt"/>
              </a:rPr>
              <a:t>…resources and connections!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9620" y="0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+mj-lt"/>
              </a:rPr>
              <a:t>Information Desk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81814" y="626513"/>
            <a:ext cx="6722076" cy="33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Course Registration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FAFSA Assistance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Assistance with Add/Drop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Enrollment Verifications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Biographical updates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Rapid Transcripts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Assistance with the </a:t>
            </a:r>
            <a:r>
              <a:rPr lang="en-US" sz="2000" dirty="0" err="1" smtClean="0">
                <a:latin typeface="+mj-lt"/>
              </a:rPr>
              <a:t>MyAkron</a:t>
            </a:r>
            <a:r>
              <a:rPr lang="en-US" sz="2000" dirty="0" smtClean="0">
                <a:latin typeface="+mj-lt"/>
              </a:rPr>
              <a:t> portal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 </a:t>
            </a:r>
            <a:r>
              <a:rPr lang="en-US" sz="2000" i="1" dirty="0" smtClean="0">
                <a:latin typeface="+mj-lt"/>
              </a:rPr>
              <a:t>…answers to YOUR questions!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053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9607" y="3690099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Passport Acceptance</a:t>
            </a:r>
            <a:endParaRPr lang="en-US" sz="47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0860" y="4356667"/>
            <a:ext cx="5130736" cy="203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U.S. Passport Acceptance Agents</a:t>
            </a:r>
          </a:p>
          <a:p>
            <a:pPr marL="45720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Passport </a:t>
            </a:r>
            <a:r>
              <a:rPr lang="en-US" sz="2000" dirty="0" smtClean="0">
                <a:latin typeface="+mj-lt"/>
              </a:rPr>
              <a:t>Photos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Referrals for Study Abroad &amp; Programming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+mj-lt"/>
              </a:rPr>
              <a:t>…process your application in our office!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1101161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4"/>
          <a:stretch/>
        </p:blipFill>
        <p:spPr bwMode="auto">
          <a:xfrm>
            <a:off x="6326372" y="0"/>
            <a:ext cx="2835580" cy="20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7529" y="1250099"/>
            <a:ext cx="5481608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Connection: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>
                <a:solidFill>
                  <a:srgbClr val="041E42"/>
                </a:solidFill>
                <a:latin typeface="Calibri Light" panose="020F0302020204030204"/>
              </a:rPr>
              <a:t>Engage and advocate for families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PFA </a:t>
            </a: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Executive Board</a:t>
            </a:r>
            <a:endParaRPr lang="en-US" sz="2000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Regular newsletters </a:t>
            </a: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and social </a:t>
            </a: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media postings  </a:t>
            </a:r>
            <a:endParaRPr lang="en-US" sz="2000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UA Family Weekend </a:t>
            </a:r>
            <a:endParaRPr lang="en-US" sz="2000" dirty="0" smtClean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PFA Monthly Webinars </a:t>
            </a:r>
            <a:endParaRPr lang="en-US" sz="2000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solidFill>
                  <a:srgbClr val="041E42"/>
                </a:solidFill>
                <a:latin typeface="Calibri Light" panose="020F0302020204030204"/>
              </a:rPr>
              <a:t>…promoting engagement &amp; support! </a:t>
            </a:r>
            <a:endParaRPr lang="en-US" sz="2000" i="1" dirty="0">
              <a:solidFill>
                <a:srgbClr val="041E42"/>
              </a:solidFill>
              <a:latin typeface="Calibri Light" panose="020F0302020204030204"/>
            </a:endParaRPr>
          </a:p>
        </p:txBody>
      </p:sp>
      <p:pic>
        <p:nvPicPr>
          <p:cNvPr id="14" name="Picture 4" descr="https://www.uakron.edu/audiences/ua_parents/images/fam-collage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4"/>
          <a:stretch/>
        </p:blipFill>
        <p:spPr bwMode="auto">
          <a:xfrm>
            <a:off x="6368901" y="4138555"/>
            <a:ext cx="2775099" cy="21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1216160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7596"/>
          <a:stretch/>
        </p:blipFill>
        <p:spPr bwMode="auto">
          <a:xfrm>
            <a:off x="6368108" y="2247247"/>
            <a:ext cx="2776686" cy="172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37389" y="-2721"/>
            <a:ext cx="6326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Parent &amp; Family</a:t>
            </a:r>
            <a:endParaRPr lang="en-US" sz="47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392" y="537968"/>
            <a:ext cx="63263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Association</a:t>
            </a:r>
            <a:endParaRPr lang="en-US" sz="47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692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749" y="15345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Ohio Residency</a:t>
            </a:r>
            <a:endParaRPr lang="en-US" sz="47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879" y="619404"/>
            <a:ext cx="5439079" cy="2675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Questions regarding </a:t>
            </a: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in-state </a:t>
            </a: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residency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41E42"/>
                </a:solidFill>
                <a:latin typeface="Calibri Light" panose="020F0302020204030204"/>
              </a:rPr>
              <a:t>Overview of documentation required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rgbClr val="041E42"/>
                </a:solidFill>
                <a:latin typeface="Calibri Light" panose="020F0302020204030204"/>
              </a:rPr>
              <a:t>Facilitation of paperwork/application</a:t>
            </a:r>
            <a:endParaRPr lang="en-US" sz="2000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>
                <a:solidFill>
                  <a:srgbClr val="041E42"/>
                </a:solidFill>
                <a:latin typeface="Calibri Light" panose="020F0302020204030204"/>
              </a:rPr>
              <a:t>…resources and assistance!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dirty="0" smtClean="0">
              <a:latin typeface="+mj-lt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endParaRPr lang="en-US" sz="2000" dirty="0" smtClean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en-US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7514" y="2346385"/>
            <a:ext cx="752392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Programs &amp; Events</a:t>
            </a:r>
            <a:endParaRPr lang="en-US" sz="47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727" y="3015555"/>
            <a:ext cx="5481608" cy="3249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 smtClean="0">
                <a:solidFill>
                  <a:srgbClr val="041E42"/>
                </a:solidFill>
                <a:latin typeface="Calibri Light" panose="020F0302020204030204"/>
              </a:rPr>
              <a:t>Offerings:</a:t>
            </a:r>
            <a:endParaRPr lang="en-US" sz="2400" b="1" u="sng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Course Registration &amp; Enrollment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Campus outreach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Committee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Pointed outreach and support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Retention &amp; Competition Grants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Celebration &amp; Connection Weeks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Sophomore Celebration Week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Don’t Freak Over Finals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First-Year February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400" dirty="0" smtClean="0">
                <a:latin typeface="+mj-lt"/>
              </a:rPr>
              <a:t>Junior’s Connection Week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+mj-lt"/>
              </a:rPr>
              <a:t>…lots to choose from + FREE stuff!</a:t>
            </a:r>
            <a:endParaRPr lang="en-US" sz="2000" i="1" dirty="0">
              <a:latin typeface="+mj-lt"/>
            </a:endParaRPr>
          </a:p>
        </p:txBody>
      </p:sp>
      <p:pic>
        <p:nvPicPr>
          <p:cNvPr id="4104" name="Picture 8" descr="img01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99" b="8752"/>
          <a:stretch/>
        </p:blipFill>
        <p:spPr bwMode="auto">
          <a:xfrm>
            <a:off x="6368901" y="4273461"/>
            <a:ext cx="2870789" cy="206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mage result for akron city uakr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1" y="2224257"/>
            <a:ext cx="3453452" cy="194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img05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48" y="-3246"/>
            <a:ext cx="3241886" cy="21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83"/>
          <a:stretch/>
        </p:blipFill>
        <p:spPr bwMode="auto">
          <a:xfrm>
            <a:off x="6368901" y="4283349"/>
            <a:ext cx="2884738" cy="20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img0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741" y="2148400"/>
            <a:ext cx="3190504" cy="209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749" y="15345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Financial Responsibility: </a:t>
            </a:r>
            <a:endParaRPr lang="en-US" sz="47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40727" y="580307"/>
            <a:ext cx="7523922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Education &amp; Support</a:t>
            </a:r>
            <a:endParaRPr lang="en-US" sz="4700" b="1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0348" y="1395915"/>
            <a:ext cx="5730426" cy="426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 smtClean="0">
                <a:solidFill>
                  <a:srgbClr val="041E42"/>
                </a:solidFill>
                <a:latin typeface="Calibri Light" panose="020F0302020204030204"/>
              </a:rPr>
              <a:t>Offerings:</a:t>
            </a:r>
            <a:endParaRPr lang="en-US" sz="2400" b="1" u="sng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err="1" smtClean="0">
                <a:latin typeface="+mj-lt"/>
              </a:rPr>
              <a:t>Ballin</a:t>
            </a:r>
            <a:r>
              <a:rPr lang="en-US" sz="2000" dirty="0" smtClean="0">
                <a:latin typeface="+mj-lt"/>
              </a:rPr>
              <a:t>’ On A Budget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Workshops + Webinars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>
                <a:latin typeface="+mj-lt"/>
              </a:rPr>
              <a:t>First-Year Experience Classes and Capstone </a:t>
            </a:r>
            <a:r>
              <a:rPr lang="en-US" sz="1600" dirty="0" smtClean="0">
                <a:latin typeface="+mj-lt"/>
              </a:rPr>
              <a:t>Courses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Monthly Newsletter + Challenges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err="1" smtClean="0">
                <a:latin typeface="+mj-lt"/>
              </a:rPr>
              <a:t>GradReady</a:t>
            </a:r>
            <a:r>
              <a:rPr lang="en-US" sz="1600" dirty="0" smtClean="0">
                <a:latin typeface="+mj-lt"/>
              </a:rPr>
              <a:t> + </a:t>
            </a:r>
            <a:r>
              <a:rPr lang="en-US" sz="1600" dirty="0" err="1" smtClean="0">
                <a:latin typeface="+mj-lt"/>
              </a:rPr>
              <a:t>CashCourse</a:t>
            </a:r>
            <a:r>
              <a:rPr lang="en-US" sz="1600" dirty="0" smtClean="0">
                <a:latin typeface="+mj-lt"/>
              </a:rPr>
              <a:t>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Financial Coaching &amp; Budgeting Assistance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>
                <a:latin typeface="+mj-lt"/>
              </a:rPr>
              <a:t>Financial Empowerment Counseling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BankOn Rubber City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Credit Score Analysis + Monthly Goal Setting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Retention &amp; Completion Grants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Student Emergency Financial Assistance Program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Link to Student Financial Aid &amp; Student Accounts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+mj-lt"/>
              </a:rPr>
              <a:t>…lots to choose from + FREE stuff! </a:t>
            </a:r>
            <a:endParaRPr lang="en-US" sz="2000" i="1" dirty="0">
              <a:latin typeface="+mj-lt"/>
            </a:endParaRPr>
          </a:p>
        </p:txBody>
      </p:sp>
      <p:pic>
        <p:nvPicPr>
          <p:cNvPr id="4108" name="Picture 12" descr="img05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948" y="-3246"/>
            <a:ext cx="3241886" cy="2122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50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1749" y="15345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Community &amp; Agency</a:t>
            </a:r>
            <a:endParaRPr lang="en-US" sz="47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341" y="4355150"/>
            <a:ext cx="2967563" cy="198084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2661" y="1272294"/>
            <a:ext cx="5730426" cy="45807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00"/>
              </a:spcAft>
              <a:buClr>
                <a:srgbClr val="A89968"/>
              </a:buClr>
              <a:buSzPct val="100000"/>
            </a:pPr>
            <a:r>
              <a:rPr lang="en-US" sz="2400" b="1" u="sng" dirty="0" smtClean="0">
                <a:solidFill>
                  <a:srgbClr val="041E42"/>
                </a:solidFill>
                <a:latin typeface="Calibri Light" panose="020F0302020204030204"/>
              </a:rPr>
              <a:t>Services:</a:t>
            </a:r>
            <a:endParaRPr lang="en-US" sz="2400" b="1" u="sng" dirty="0">
              <a:solidFill>
                <a:srgbClr val="041E42"/>
              </a:solidFill>
              <a:latin typeface="Calibri Light" panose="020F0302020204030204"/>
            </a:endParaRP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The Salvation Army of Summit County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Textbook Assistance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Social Services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Food Pantry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Childcare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Individually packaged meals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United Way of Summit County </a:t>
            </a:r>
          </a:p>
          <a:p>
            <a:pPr marL="914400" lvl="1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1600" dirty="0" smtClean="0">
                <a:latin typeface="+mj-lt"/>
              </a:rPr>
              <a:t>Financial Empowerment Coaches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Rubber City Arches, LLC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Ohio Benefits Bank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2-1-1 Summit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Campus Cupboard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dirty="0" smtClean="0">
                <a:latin typeface="+mj-lt"/>
              </a:rPr>
              <a:t>Campus Colleagues &amp; Offices </a:t>
            </a:r>
          </a:p>
          <a:p>
            <a:pPr marL="457200" lvl="0" indent="-287338">
              <a:spcAft>
                <a:spcPts val="100"/>
              </a:spcAft>
              <a:buClr>
                <a:srgbClr val="A89968"/>
              </a:buClr>
              <a:buSzPct val="100000"/>
              <a:buFont typeface="Courier New" panose="02070309020205020404" pitchFamily="49" charset="0"/>
              <a:buChar char="o"/>
            </a:pPr>
            <a:r>
              <a:rPr lang="en-US" sz="2000" i="1" dirty="0" smtClean="0">
                <a:latin typeface="+mj-lt"/>
              </a:rPr>
              <a:t>…several resources to support students! </a:t>
            </a:r>
            <a:endParaRPr lang="en-US" sz="2000" i="1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60283" y="519920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 dirty="0" smtClean="0">
                <a:latin typeface="+mj-lt"/>
              </a:rPr>
              <a:t>Partnerships</a:t>
            </a:r>
            <a:endParaRPr lang="en-US" sz="4700" b="1" dirty="0">
              <a:latin typeface="+mj-lt"/>
            </a:endParaRPr>
          </a:p>
        </p:txBody>
      </p:sp>
      <p:pic>
        <p:nvPicPr>
          <p:cNvPr id="16" name="Picture 18" descr="051217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1" y="0"/>
            <a:ext cx="3203575" cy="213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simmons007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01" y="2213632"/>
            <a:ext cx="3115341" cy="206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6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103087" y="-134679"/>
            <a:ext cx="85061" cy="64706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88148" y="-233916"/>
            <a:ext cx="180753" cy="6631361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1101161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54"/>
          <a:stretch/>
        </p:blipFill>
        <p:spPr bwMode="auto">
          <a:xfrm>
            <a:off x="6368901" y="-233916"/>
            <a:ext cx="2835580" cy="2084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simmons007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6"/>
          <a:stretch/>
        </p:blipFill>
        <p:spPr bwMode="auto">
          <a:xfrm>
            <a:off x="6368902" y="1933689"/>
            <a:ext cx="2775098" cy="212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uakron.edu/audiences/ua_parents/images/fam-collage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4"/>
          <a:stretch/>
        </p:blipFill>
        <p:spPr bwMode="auto">
          <a:xfrm>
            <a:off x="6368901" y="4138555"/>
            <a:ext cx="2775099" cy="219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3360" y="981023"/>
            <a:ext cx="5679440" cy="1754326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Help-A-Zip: Early Alert Referral Program</a:t>
            </a:r>
          </a:p>
          <a:p>
            <a:r>
              <a:rPr lang="en-US" i="1" dirty="0" smtClean="0"/>
              <a:t>Resources and support to students in mild distress, emergency financial need, with intent to leave the University, or those in need of additional guidance. Academic, personal/social, or financial concerns. </a:t>
            </a:r>
          </a:p>
          <a:p>
            <a:pPr marL="630238" indent="-346075" defTabSz="1147763"/>
            <a:r>
              <a:rPr lang="en-US" dirty="0" smtClean="0"/>
              <a:t>-    Online Form</a:t>
            </a:r>
            <a:r>
              <a:rPr lang="en-US" dirty="0"/>
              <a:t>: </a:t>
            </a:r>
            <a:r>
              <a:rPr lang="en-US" u="sng" dirty="0" smtClean="0"/>
              <a:t>uakron.edu/referral</a:t>
            </a:r>
            <a:r>
              <a:rPr lang="en-US" dirty="0" smtClean="0"/>
              <a:t> 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13360" y="3029649"/>
            <a:ext cx="5679440" cy="1477328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CARE Team Referral</a:t>
            </a:r>
          </a:p>
          <a:p>
            <a:r>
              <a:rPr lang="en-US" i="1" dirty="0"/>
              <a:t>Crisis – Assessment – Referral – </a:t>
            </a:r>
            <a:r>
              <a:rPr lang="en-US" i="1" dirty="0" smtClean="0"/>
              <a:t>Evaluation</a:t>
            </a:r>
          </a:p>
          <a:p>
            <a:r>
              <a:rPr lang="en-US" i="1" dirty="0"/>
              <a:t>C</a:t>
            </a:r>
            <a:r>
              <a:rPr lang="en-US" i="1" dirty="0" smtClean="0"/>
              <a:t>oncern </a:t>
            </a:r>
            <a:r>
              <a:rPr lang="en-US" i="1" dirty="0"/>
              <a:t>for the immediate safety of an individual student who poses an imminent risk to self or </a:t>
            </a:r>
            <a:r>
              <a:rPr lang="en-US" i="1" dirty="0" smtClean="0"/>
              <a:t>others. </a:t>
            </a:r>
          </a:p>
          <a:p>
            <a:r>
              <a:rPr lang="en-US" i="1" dirty="0"/>
              <a:t> </a:t>
            </a:r>
            <a:r>
              <a:rPr lang="en-US" i="1" dirty="0" smtClean="0"/>
              <a:t>    -     </a:t>
            </a:r>
            <a:r>
              <a:rPr lang="en-US" dirty="0" smtClean="0"/>
              <a:t>Online </a:t>
            </a:r>
            <a:r>
              <a:rPr lang="en-US" dirty="0"/>
              <a:t>Form: </a:t>
            </a:r>
            <a:r>
              <a:rPr lang="en-US" u="sng" dirty="0" smtClean="0"/>
              <a:t>uakron.edu/</a:t>
            </a:r>
            <a:r>
              <a:rPr lang="en-US" u="sng" dirty="0" err="1" smtClean="0"/>
              <a:t>careteam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213360" y="4783368"/>
            <a:ext cx="5679440" cy="1200329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Student Conduct &amp; Community Standards Referral </a:t>
            </a:r>
          </a:p>
          <a:p>
            <a:r>
              <a:rPr lang="en-US" i="1" dirty="0" smtClean="0"/>
              <a:t>Violation to Student Code of Conduct </a:t>
            </a:r>
          </a:p>
          <a:p>
            <a:pPr marL="568325" indent="-285750">
              <a:buFontTx/>
              <a:buChar char="-"/>
            </a:pPr>
            <a:r>
              <a:rPr lang="en-US" dirty="0"/>
              <a:t>Online Form: </a:t>
            </a:r>
            <a:r>
              <a:rPr lang="en-US" u="sng" dirty="0" smtClean="0"/>
              <a:t>uakron.edu/</a:t>
            </a:r>
            <a:r>
              <a:rPr lang="en-US" u="sng" dirty="0" err="1" smtClean="0"/>
              <a:t>studentconduct</a:t>
            </a:r>
            <a:r>
              <a:rPr lang="en-US" u="sng" dirty="0" smtClean="0"/>
              <a:t> </a:t>
            </a:r>
            <a:r>
              <a:rPr lang="en-US" dirty="0" smtClean="0"/>
              <a:t> </a:t>
            </a:r>
          </a:p>
          <a:p>
            <a:pPr marL="568325" indent="-285750">
              <a:buFontTx/>
              <a:buChar char="-"/>
            </a:pPr>
            <a:r>
              <a:rPr lang="en-US" dirty="0" smtClean="0"/>
              <a:t>Academic Misconduct Notification Form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4516" y="17422"/>
            <a:ext cx="75239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latin typeface="+mj-lt"/>
              </a:rPr>
              <a:t>Referring Students…</a:t>
            </a:r>
            <a:endParaRPr lang="en-US" sz="4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1782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Custom 17">
      <a:dk1>
        <a:srgbClr val="041E42"/>
      </a:dk1>
      <a:lt1>
        <a:sysClr val="window" lastClr="FFFFFF"/>
      </a:lt1>
      <a:dk2>
        <a:srgbClr val="637052"/>
      </a:dk2>
      <a:lt2>
        <a:srgbClr val="CCDDEA"/>
      </a:lt2>
      <a:accent1>
        <a:srgbClr val="A89968"/>
      </a:accent1>
      <a:accent2>
        <a:srgbClr val="041E42"/>
      </a:accent2>
      <a:accent3>
        <a:srgbClr val="A89968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9958</TotalTime>
  <Words>2536</Words>
  <Application>Microsoft Office PowerPoint</Application>
  <PresentationFormat>On-screen Show (4:3)</PresentationFormat>
  <Paragraphs>380</Paragraphs>
  <Slides>15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Retrospect</vt:lpstr>
      <vt:lpstr>PowerPoint Presentation</vt:lpstr>
      <vt:lpstr>About Us…</vt:lpstr>
      <vt:lpstr>About Our Impact…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Akron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Office of the University Registrar and ZipAssist</dc:title>
  <dc:creator>Hemminger,Adam Michael</dc:creator>
  <cp:lastModifiedBy>Blake,Heather A</cp:lastModifiedBy>
  <cp:revision>180</cp:revision>
  <cp:lastPrinted>2018-04-26T18:35:20Z</cp:lastPrinted>
  <dcterms:created xsi:type="dcterms:W3CDTF">2017-06-13T12:08:25Z</dcterms:created>
  <dcterms:modified xsi:type="dcterms:W3CDTF">2018-09-10T16:13:08Z</dcterms:modified>
</cp:coreProperties>
</file>